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5536" r:id="rId3"/>
    <p:sldId id="5535" r:id="rId4"/>
    <p:sldId id="5534" r:id="rId5"/>
    <p:sldId id="5527" r:id="rId6"/>
    <p:sldId id="259" r:id="rId7"/>
    <p:sldId id="5537" r:id="rId8"/>
    <p:sldId id="15619" r:id="rId9"/>
    <p:sldId id="258" r:id="rId10"/>
    <p:sldId id="15620" r:id="rId11"/>
    <p:sldId id="15621" r:id="rId12"/>
    <p:sldId id="15625" r:id="rId13"/>
    <p:sldId id="15629" r:id="rId14"/>
    <p:sldId id="15615" r:id="rId15"/>
    <p:sldId id="15623" r:id="rId16"/>
    <p:sldId id="15628" r:id="rId17"/>
    <p:sldId id="15630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DA9B06-F199-D857-92D5-8F4CAFA2A024}" name="Wall Bake, A.G. (Alexander) van den" initials="WBA(vd" userId="S::alexander.vandenwallbake@tno.nl::2498cc7e-498f-4355-a4cf-c3eb955f3994" providerId="AD"/>
  <p188:author id="{E54F141A-8D3B-816C-E531-07CF2B5638F4}" name="Claudia Beemster" initials="CB" userId="S::c.beemster@bvolve.nl::82332a63-c61a-49c1-829b-ae1f13c77a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D15"/>
    <a:srgbClr val="871810"/>
    <a:srgbClr val="D59D30"/>
    <a:srgbClr val="AB5F38"/>
    <a:srgbClr val="DEC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AC923-AA25-41F6-93D0-2DFD57827E09}" v="3" dt="2024-05-15T11:06:35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/>
    <p:restoredTop sz="95775"/>
  </p:normalViewPr>
  <p:slideViewPr>
    <p:cSldViewPr snapToGrid="0">
      <p:cViewPr varScale="1">
        <p:scale>
          <a:sx n="78" d="100"/>
          <a:sy n="78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ADC9A-838F-524A-B326-5EA13B6DB454}" type="doc">
      <dgm:prSet loTypeId="urn:microsoft.com/office/officeart/2005/8/layout/venn1" loCatId="" qsTypeId="urn:microsoft.com/office/officeart/2005/8/quickstyle/simple1" qsCatId="simple" csTypeId="urn:microsoft.com/office/officeart/2005/8/colors/colorful1" csCatId="colorful" phldr="1"/>
      <dgm:spPr/>
    </dgm:pt>
    <dgm:pt modelId="{0A54E22F-B745-584A-9ACB-CD994E1EE606}">
      <dgm:prSet phldrT="[Tekst]"/>
      <dgm:spPr>
        <a:solidFill>
          <a:srgbClr val="871810">
            <a:alpha val="50000"/>
          </a:srgbClr>
        </a:solidFill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Techniek</a:t>
          </a:r>
        </a:p>
      </dgm:t>
    </dgm:pt>
    <dgm:pt modelId="{29675D5A-07B1-1648-95D8-D702EE1F8E1F}" type="parTrans" cxnId="{12004292-209E-0743-82DC-A7FB27085FA6}">
      <dgm:prSet/>
      <dgm:spPr/>
      <dgm:t>
        <a:bodyPr/>
        <a:lstStyle/>
        <a:p>
          <a:endParaRPr lang="nl-NL"/>
        </a:p>
      </dgm:t>
    </dgm:pt>
    <dgm:pt modelId="{684B64D1-E1CF-1C4D-B264-668F77B09195}" type="sibTrans" cxnId="{12004292-209E-0743-82DC-A7FB27085FA6}">
      <dgm:prSet/>
      <dgm:spPr/>
      <dgm:t>
        <a:bodyPr/>
        <a:lstStyle/>
        <a:p>
          <a:endParaRPr lang="nl-NL"/>
        </a:p>
      </dgm:t>
    </dgm:pt>
    <dgm:pt modelId="{A24DCF38-C2BC-B447-99D2-5B613F6DCDA3}">
      <dgm:prSet phldrT="[Tekst]"/>
      <dgm:spPr>
        <a:solidFill>
          <a:srgbClr val="D59D30">
            <a:alpha val="50000"/>
          </a:srgbClr>
        </a:solidFill>
      </dgm:spPr>
      <dgm:t>
        <a:bodyPr/>
        <a:lstStyle/>
        <a:p>
          <a:r>
            <a:rPr lang="nl-NL" dirty="0"/>
            <a:t>Onderzoek</a:t>
          </a:r>
        </a:p>
      </dgm:t>
    </dgm:pt>
    <dgm:pt modelId="{9D7EFCC8-B7E4-D140-B456-916597A01432}" type="parTrans" cxnId="{79573147-7472-7A44-B2E7-6A8264D81F9B}">
      <dgm:prSet/>
      <dgm:spPr/>
      <dgm:t>
        <a:bodyPr/>
        <a:lstStyle/>
        <a:p>
          <a:endParaRPr lang="nl-NL"/>
        </a:p>
      </dgm:t>
    </dgm:pt>
    <dgm:pt modelId="{E48B0473-DBC6-BC4C-B9DB-06696B29F72F}" type="sibTrans" cxnId="{79573147-7472-7A44-B2E7-6A8264D81F9B}">
      <dgm:prSet/>
      <dgm:spPr/>
      <dgm:t>
        <a:bodyPr/>
        <a:lstStyle/>
        <a:p>
          <a:endParaRPr lang="nl-NL"/>
        </a:p>
      </dgm:t>
    </dgm:pt>
    <dgm:pt modelId="{14682D6A-14CF-4341-80BD-523435745C22}">
      <dgm:prSet phldrT="[Tekst]"/>
      <dgm:spPr>
        <a:solidFill>
          <a:srgbClr val="AB5F38">
            <a:alpha val="50000"/>
          </a:srgbClr>
        </a:solidFill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Toepassing</a:t>
          </a:r>
        </a:p>
      </dgm:t>
    </dgm:pt>
    <dgm:pt modelId="{A366C52B-122C-674C-B991-CA870FE73E95}" type="parTrans" cxnId="{97C0A72D-20D3-3143-B36F-BEDCB976D0EF}">
      <dgm:prSet/>
      <dgm:spPr/>
      <dgm:t>
        <a:bodyPr/>
        <a:lstStyle/>
        <a:p>
          <a:endParaRPr lang="nl-NL"/>
        </a:p>
      </dgm:t>
    </dgm:pt>
    <dgm:pt modelId="{00617D28-4C10-9340-A546-066A5F9F8F26}" type="sibTrans" cxnId="{97C0A72D-20D3-3143-B36F-BEDCB976D0EF}">
      <dgm:prSet/>
      <dgm:spPr/>
      <dgm:t>
        <a:bodyPr/>
        <a:lstStyle/>
        <a:p>
          <a:endParaRPr lang="nl-NL"/>
        </a:p>
      </dgm:t>
    </dgm:pt>
    <dgm:pt modelId="{1BAFC302-2AF6-614D-9F7A-70C781847C08}">
      <dgm:prSet phldrT="[Tekst]"/>
      <dgm:spPr>
        <a:solidFill>
          <a:srgbClr val="DEC478">
            <a:alpha val="50000"/>
          </a:srgbClr>
        </a:solidFill>
      </dgm:spPr>
      <dgm:t>
        <a:bodyPr/>
        <a:lstStyle/>
        <a:p>
          <a:r>
            <a:rPr lang="nl-NL" dirty="0"/>
            <a:t>Culture Change</a:t>
          </a:r>
        </a:p>
      </dgm:t>
    </dgm:pt>
    <dgm:pt modelId="{EA256C6B-764B-0646-B3AB-2F00734D03F2}" type="parTrans" cxnId="{EAD0B5FD-E274-534A-86B7-D267FA5B2BC0}">
      <dgm:prSet/>
      <dgm:spPr/>
      <dgm:t>
        <a:bodyPr/>
        <a:lstStyle/>
        <a:p>
          <a:endParaRPr lang="nl-NL"/>
        </a:p>
      </dgm:t>
    </dgm:pt>
    <dgm:pt modelId="{ECCE1637-0ABC-4044-A510-8F5FB42F9560}" type="sibTrans" cxnId="{EAD0B5FD-E274-534A-86B7-D267FA5B2BC0}">
      <dgm:prSet/>
      <dgm:spPr/>
      <dgm:t>
        <a:bodyPr/>
        <a:lstStyle/>
        <a:p>
          <a:endParaRPr lang="nl-NL"/>
        </a:p>
      </dgm:t>
    </dgm:pt>
    <dgm:pt modelId="{06F7E890-066F-174D-9F05-2B7A1C38DBC4}" type="pres">
      <dgm:prSet presAssocID="{6EFADC9A-838F-524A-B326-5EA13B6DB454}" presName="compositeShape" presStyleCnt="0">
        <dgm:presLayoutVars>
          <dgm:chMax val="7"/>
          <dgm:dir/>
          <dgm:resizeHandles val="exact"/>
        </dgm:presLayoutVars>
      </dgm:prSet>
      <dgm:spPr/>
    </dgm:pt>
    <dgm:pt modelId="{6A53614F-4E84-3842-8C81-8C827728F552}" type="pres">
      <dgm:prSet presAssocID="{0A54E22F-B745-584A-9ACB-CD994E1EE606}" presName="circ1" presStyleLbl="vennNode1" presStyleIdx="0" presStyleCnt="4"/>
      <dgm:spPr/>
    </dgm:pt>
    <dgm:pt modelId="{DAE6341B-B4B4-7A49-B76F-55BF25A9F8C5}" type="pres">
      <dgm:prSet presAssocID="{0A54E22F-B745-584A-9ACB-CD994E1EE60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0164B41-D306-F641-AA5C-09C7BD160C3B}" type="pres">
      <dgm:prSet presAssocID="{A24DCF38-C2BC-B447-99D2-5B613F6DCDA3}" presName="circ2" presStyleLbl="vennNode1" presStyleIdx="1" presStyleCnt="4"/>
      <dgm:spPr/>
    </dgm:pt>
    <dgm:pt modelId="{FBFB6894-0564-594A-9E34-50091B806728}" type="pres">
      <dgm:prSet presAssocID="{A24DCF38-C2BC-B447-99D2-5B613F6DCD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DB29A67-FCD3-7045-B36A-338B8331B5A6}" type="pres">
      <dgm:prSet presAssocID="{14682D6A-14CF-4341-80BD-523435745C22}" presName="circ3" presStyleLbl="vennNode1" presStyleIdx="2" presStyleCnt="4"/>
      <dgm:spPr/>
    </dgm:pt>
    <dgm:pt modelId="{12C828A6-C408-884F-8693-AE8653F8A584}" type="pres">
      <dgm:prSet presAssocID="{14682D6A-14CF-4341-80BD-523435745C2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7EE7110-EA0A-4641-AA31-7B40B6D637BF}" type="pres">
      <dgm:prSet presAssocID="{1BAFC302-2AF6-614D-9F7A-70C781847C08}" presName="circ4" presStyleLbl="vennNode1" presStyleIdx="3" presStyleCnt="4"/>
      <dgm:spPr/>
    </dgm:pt>
    <dgm:pt modelId="{D1066A1F-EF93-2846-8078-19066C783DF7}" type="pres">
      <dgm:prSet presAssocID="{1BAFC302-2AF6-614D-9F7A-70C781847C0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F962203-1767-8B4F-836F-9F114C6AA226}" type="presOf" srcId="{1BAFC302-2AF6-614D-9F7A-70C781847C08}" destId="{D1066A1F-EF93-2846-8078-19066C783DF7}" srcOrd="1" destOrd="0" presId="urn:microsoft.com/office/officeart/2005/8/layout/venn1"/>
    <dgm:cxn modelId="{97C0A72D-20D3-3143-B36F-BEDCB976D0EF}" srcId="{6EFADC9A-838F-524A-B326-5EA13B6DB454}" destId="{14682D6A-14CF-4341-80BD-523435745C22}" srcOrd="2" destOrd="0" parTransId="{A366C52B-122C-674C-B991-CA870FE73E95}" sibTransId="{00617D28-4C10-9340-A546-066A5F9F8F26}"/>
    <dgm:cxn modelId="{1E892134-F7F4-6F41-BDAF-9C1E7568AF6B}" type="presOf" srcId="{A24DCF38-C2BC-B447-99D2-5B613F6DCDA3}" destId="{40164B41-D306-F641-AA5C-09C7BD160C3B}" srcOrd="0" destOrd="0" presId="urn:microsoft.com/office/officeart/2005/8/layout/venn1"/>
    <dgm:cxn modelId="{79573147-7472-7A44-B2E7-6A8264D81F9B}" srcId="{6EFADC9A-838F-524A-B326-5EA13B6DB454}" destId="{A24DCF38-C2BC-B447-99D2-5B613F6DCDA3}" srcOrd="1" destOrd="0" parTransId="{9D7EFCC8-B7E4-D140-B456-916597A01432}" sibTransId="{E48B0473-DBC6-BC4C-B9DB-06696B29F72F}"/>
    <dgm:cxn modelId="{71CAA049-4188-4842-ACDC-7EF70F7008EB}" type="presOf" srcId="{6EFADC9A-838F-524A-B326-5EA13B6DB454}" destId="{06F7E890-066F-174D-9F05-2B7A1C38DBC4}" srcOrd="0" destOrd="0" presId="urn:microsoft.com/office/officeart/2005/8/layout/venn1"/>
    <dgm:cxn modelId="{66F6F04A-3191-4046-8424-D7D4AFCA72E3}" type="presOf" srcId="{14682D6A-14CF-4341-80BD-523435745C22}" destId="{12C828A6-C408-884F-8693-AE8653F8A584}" srcOrd="1" destOrd="0" presId="urn:microsoft.com/office/officeart/2005/8/layout/venn1"/>
    <dgm:cxn modelId="{5598FF8F-728F-BB4D-8A1C-FEE351A27C13}" type="presOf" srcId="{14682D6A-14CF-4341-80BD-523435745C22}" destId="{0DB29A67-FCD3-7045-B36A-338B8331B5A6}" srcOrd="0" destOrd="0" presId="urn:microsoft.com/office/officeart/2005/8/layout/venn1"/>
    <dgm:cxn modelId="{12004292-209E-0743-82DC-A7FB27085FA6}" srcId="{6EFADC9A-838F-524A-B326-5EA13B6DB454}" destId="{0A54E22F-B745-584A-9ACB-CD994E1EE606}" srcOrd="0" destOrd="0" parTransId="{29675D5A-07B1-1648-95D8-D702EE1F8E1F}" sibTransId="{684B64D1-E1CF-1C4D-B264-668F77B09195}"/>
    <dgm:cxn modelId="{A19969B6-3648-8D47-A540-95828E6C9A8E}" type="presOf" srcId="{0A54E22F-B745-584A-9ACB-CD994E1EE606}" destId="{6A53614F-4E84-3842-8C81-8C827728F552}" srcOrd="0" destOrd="0" presId="urn:microsoft.com/office/officeart/2005/8/layout/venn1"/>
    <dgm:cxn modelId="{426B7FC4-F925-1D41-B23E-14E06AFDF20E}" type="presOf" srcId="{1BAFC302-2AF6-614D-9F7A-70C781847C08}" destId="{97EE7110-EA0A-4641-AA31-7B40B6D637BF}" srcOrd="0" destOrd="0" presId="urn:microsoft.com/office/officeart/2005/8/layout/venn1"/>
    <dgm:cxn modelId="{E4668CC8-D5F0-674E-A84A-B6EBA2B672DC}" type="presOf" srcId="{A24DCF38-C2BC-B447-99D2-5B613F6DCDA3}" destId="{FBFB6894-0564-594A-9E34-50091B806728}" srcOrd="1" destOrd="0" presId="urn:microsoft.com/office/officeart/2005/8/layout/venn1"/>
    <dgm:cxn modelId="{48C0D6D8-B720-6242-8E35-918804D23F25}" type="presOf" srcId="{0A54E22F-B745-584A-9ACB-CD994E1EE606}" destId="{DAE6341B-B4B4-7A49-B76F-55BF25A9F8C5}" srcOrd="1" destOrd="0" presId="urn:microsoft.com/office/officeart/2005/8/layout/venn1"/>
    <dgm:cxn modelId="{EAD0B5FD-E274-534A-86B7-D267FA5B2BC0}" srcId="{6EFADC9A-838F-524A-B326-5EA13B6DB454}" destId="{1BAFC302-2AF6-614D-9F7A-70C781847C08}" srcOrd="3" destOrd="0" parTransId="{EA256C6B-764B-0646-B3AB-2F00734D03F2}" sibTransId="{ECCE1637-0ABC-4044-A510-8F5FB42F9560}"/>
    <dgm:cxn modelId="{376AE0E1-B763-3445-937B-F2C5C87BAEEF}" type="presParOf" srcId="{06F7E890-066F-174D-9F05-2B7A1C38DBC4}" destId="{6A53614F-4E84-3842-8C81-8C827728F552}" srcOrd="0" destOrd="0" presId="urn:microsoft.com/office/officeart/2005/8/layout/venn1"/>
    <dgm:cxn modelId="{12A5E941-C23C-E641-88F2-5FA7D6A2F7CD}" type="presParOf" srcId="{06F7E890-066F-174D-9F05-2B7A1C38DBC4}" destId="{DAE6341B-B4B4-7A49-B76F-55BF25A9F8C5}" srcOrd="1" destOrd="0" presId="urn:microsoft.com/office/officeart/2005/8/layout/venn1"/>
    <dgm:cxn modelId="{CA6BE749-7D25-4049-9076-313E3FB258A9}" type="presParOf" srcId="{06F7E890-066F-174D-9F05-2B7A1C38DBC4}" destId="{40164B41-D306-F641-AA5C-09C7BD160C3B}" srcOrd="2" destOrd="0" presId="urn:microsoft.com/office/officeart/2005/8/layout/venn1"/>
    <dgm:cxn modelId="{9DE8AE83-E8C0-4A4E-A94B-C2BA88524303}" type="presParOf" srcId="{06F7E890-066F-174D-9F05-2B7A1C38DBC4}" destId="{FBFB6894-0564-594A-9E34-50091B806728}" srcOrd="3" destOrd="0" presId="urn:microsoft.com/office/officeart/2005/8/layout/venn1"/>
    <dgm:cxn modelId="{277C7A35-11C5-104D-A782-0E63387EF86E}" type="presParOf" srcId="{06F7E890-066F-174D-9F05-2B7A1C38DBC4}" destId="{0DB29A67-FCD3-7045-B36A-338B8331B5A6}" srcOrd="4" destOrd="0" presId="urn:microsoft.com/office/officeart/2005/8/layout/venn1"/>
    <dgm:cxn modelId="{F61AD802-A891-AE44-8B08-C07DAF3B7AF9}" type="presParOf" srcId="{06F7E890-066F-174D-9F05-2B7A1C38DBC4}" destId="{12C828A6-C408-884F-8693-AE8653F8A584}" srcOrd="5" destOrd="0" presId="urn:microsoft.com/office/officeart/2005/8/layout/venn1"/>
    <dgm:cxn modelId="{284DE741-5B79-254C-820D-2475198BAECB}" type="presParOf" srcId="{06F7E890-066F-174D-9F05-2B7A1C38DBC4}" destId="{97EE7110-EA0A-4641-AA31-7B40B6D637BF}" srcOrd="6" destOrd="0" presId="urn:microsoft.com/office/officeart/2005/8/layout/venn1"/>
    <dgm:cxn modelId="{508B6734-81CE-8E40-9E8D-D97610DCFCF6}" type="presParOf" srcId="{06F7E890-066F-174D-9F05-2B7A1C38DBC4}" destId="{D1066A1F-EF93-2846-8078-19066C783DF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3614F-4E84-3842-8C81-8C827728F552}">
      <dsp:nvSpPr>
        <dsp:cNvPr id="0" name=""/>
        <dsp:cNvSpPr/>
      </dsp:nvSpPr>
      <dsp:spPr>
        <a:xfrm>
          <a:off x="2117543" y="46188"/>
          <a:ext cx="2401783" cy="2401783"/>
        </a:xfrm>
        <a:prstGeom prst="ellipse">
          <a:avLst/>
        </a:prstGeom>
        <a:solidFill>
          <a:srgbClr val="87181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</a:rPr>
            <a:t>Techniek</a:t>
          </a:r>
        </a:p>
      </dsp:txBody>
      <dsp:txXfrm>
        <a:off x="2394672" y="369505"/>
        <a:ext cx="1847526" cy="762104"/>
      </dsp:txXfrm>
    </dsp:sp>
    <dsp:sp modelId="{40164B41-D306-F641-AA5C-09C7BD160C3B}">
      <dsp:nvSpPr>
        <dsp:cNvPr id="0" name=""/>
        <dsp:cNvSpPr/>
      </dsp:nvSpPr>
      <dsp:spPr>
        <a:xfrm>
          <a:off x="3179871" y="1108515"/>
          <a:ext cx="2401783" cy="2401783"/>
        </a:xfrm>
        <a:prstGeom prst="ellipse">
          <a:avLst/>
        </a:prstGeom>
        <a:solidFill>
          <a:srgbClr val="D59D3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Onderzoek</a:t>
          </a:r>
        </a:p>
      </dsp:txBody>
      <dsp:txXfrm>
        <a:off x="4473139" y="1385644"/>
        <a:ext cx="923763" cy="1847526"/>
      </dsp:txXfrm>
    </dsp:sp>
    <dsp:sp modelId="{0DB29A67-FCD3-7045-B36A-338B8331B5A6}">
      <dsp:nvSpPr>
        <dsp:cNvPr id="0" name=""/>
        <dsp:cNvSpPr/>
      </dsp:nvSpPr>
      <dsp:spPr>
        <a:xfrm>
          <a:off x="2117543" y="2170843"/>
          <a:ext cx="2401783" cy="2401783"/>
        </a:xfrm>
        <a:prstGeom prst="ellipse">
          <a:avLst/>
        </a:prstGeom>
        <a:solidFill>
          <a:srgbClr val="AB5F3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</a:rPr>
            <a:t>Toepassing</a:t>
          </a:r>
        </a:p>
      </dsp:txBody>
      <dsp:txXfrm>
        <a:off x="2394672" y="3487205"/>
        <a:ext cx="1847526" cy="762104"/>
      </dsp:txXfrm>
    </dsp:sp>
    <dsp:sp modelId="{97EE7110-EA0A-4641-AA31-7B40B6D637BF}">
      <dsp:nvSpPr>
        <dsp:cNvPr id="0" name=""/>
        <dsp:cNvSpPr/>
      </dsp:nvSpPr>
      <dsp:spPr>
        <a:xfrm>
          <a:off x="1055216" y="1108515"/>
          <a:ext cx="2401783" cy="2401783"/>
        </a:xfrm>
        <a:prstGeom prst="ellipse">
          <a:avLst/>
        </a:prstGeom>
        <a:solidFill>
          <a:srgbClr val="DEC47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Culture Change</a:t>
          </a:r>
        </a:p>
      </dsp:txBody>
      <dsp:txXfrm>
        <a:off x="1239968" y="1385644"/>
        <a:ext cx="923763" cy="1847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74504-704D-4C5F-B74D-027F6EC0A537}" type="datetimeFigureOut">
              <a:rPr lang="en-NL" smtClean="0"/>
              <a:t>05/27/2024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73C24-4030-41B3-8A9B-BBDBCBC7422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664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73C24-4030-41B3-8A9B-BBDBCBC74226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7286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Dat betekent dat we net zo sterk op digitale gegevens moeten kunnen vertrouwen als we nu doen op fysieke gegevens. Dit is het eerste uitgangspunt.</a:t>
            </a:r>
          </a:p>
          <a:p>
            <a:r>
              <a:rPr lang="nl-NL" dirty="0"/>
              <a:t>Het tweede uitgangspunt is autonomie.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679D8-8E10-4113-B167-790FCDC0B4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9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Human Centric</a:t>
            </a:r>
          </a:p>
          <a:p>
            <a:r>
              <a:rPr lang="en-GB" dirty="0"/>
              <a:t>Data minimalization</a:t>
            </a:r>
          </a:p>
          <a:p>
            <a:r>
              <a:rPr lang="en-GB" dirty="0"/>
              <a:t>Interoperability</a:t>
            </a:r>
          </a:p>
          <a:p>
            <a:r>
              <a:rPr lang="en-GB" dirty="0" err="1"/>
              <a:t>Vacature</a:t>
            </a:r>
            <a:r>
              <a:rPr lang="en-GB" dirty="0"/>
              <a:t> </a:t>
            </a:r>
            <a:r>
              <a:rPr lang="en-GB" dirty="0" err="1"/>
              <a:t>zoekt</a:t>
            </a:r>
            <a:r>
              <a:rPr lang="en-GB" dirty="0"/>
              <a:t> </a:t>
            </a:r>
            <a:r>
              <a:rPr lang="en-GB" dirty="0" err="1"/>
              <a:t>mens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679D8-8E10-4113-B167-790FCDC0B4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7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679D8-8E10-4113-B167-790FCDC0B4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6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679D8-8E10-4113-B167-790FCDC0B49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8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679D8-8E10-4113-B167-790FCDC0B4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0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600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679D8-8E10-4113-B167-790FCDC0B49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4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679D8-8E10-4113-B167-790FCDC0B49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05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78F63-7DE0-C7E6-66F0-64DEB4B4A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53E8F2-41BA-040C-8022-A04BBAFB5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8D409F-D505-9378-2401-395B0424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C0B-2FFA-2E45-97F0-53E18B54CF04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222D24-62E8-06A6-18F4-3175741B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D4BFE3-2C30-7971-54A0-95E8AF57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DC92-5CD4-B645-90D0-0E5422794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05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1D8BC-8EC1-A060-295B-15FC5A78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7FFF023-CBDE-10BB-5324-B468641EB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1563A1-2527-8D50-E375-A71FD907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C0B-2FFA-2E45-97F0-53E18B54CF04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3C776C-38E2-E331-2378-68CF0B87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5BC48C-DB48-77F2-E00C-A4BB536D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DC92-5CD4-B645-90D0-0E5422794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16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EC30BC7-0569-2E2B-CFD2-EF45C7A67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632D2F3-ABDA-49FF-6823-DFEA1DCC4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A14882-AD07-FB6D-A36D-15B2D408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C0B-2FFA-2E45-97F0-53E18B54CF04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B17990-BA7F-50EC-1B07-EBA37388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5724E7-1E5D-5AA4-6845-1B2C8D9C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DC92-5CD4-B645-90D0-0E5422794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77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‹nr.›</a:t>
            </a:fld>
            <a:endParaRPr lang="en-GB" noProof="0" dirty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D2033D8E-5A80-803F-5371-007A0C6DD7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DC935F7B-C78E-32C6-F838-221D518F78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0681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jdelijke aanduiding voor tekst 8">
            <a:extLst>
              <a:ext uri="{FF2B5EF4-FFF2-40B4-BE49-F238E27FC236}">
                <a16:creationId xmlns:a16="http://schemas.microsoft.com/office/drawing/2014/main" id="{915615AD-52F7-9706-466E-CF3ECD7151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bg1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23" name="Titel 122">
            <a:extLst>
              <a:ext uri="{FF2B5EF4-FFF2-40B4-BE49-F238E27FC236}">
                <a16:creationId xmlns:a16="http://schemas.microsoft.com/office/drawing/2014/main" id="{ADDD288F-1F47-09DE-8053-359936D93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Place a title here</a:t>
            </a:r>
          </a:p>
        </p:txBody>
      </p:sp>
      <p:sp>
        <p:nvSpPr>
          <p:cNvPr id="125" name="Tijdelijke aanduiding voor datum 124">
            <a:extLst>
              <a:ext uri="{FF2B5EF4-FFF2-40B4-BE49-F238E27FC236}">
                <a16:creationId xmlns:a16="http://schemas.microsoft.com/office/drawing/2014/main" id="{9BF91E09-0796-D143-BEA8-50AE4C4E74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6" name="Tijdelijke aanduiding voor voettekst 125">
            <a:extLst>
              <a:ext uri="{FF2B5EF4-FFF2-40B4-BE49-F238E27FC236}">
                <a16:creationId xmlns:a16="http://schemas.microsoft.com/office/drawing/2014/main" id="{945383CF-2308-C6FE-2656-72D2225DE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7" name="Tijdelijke aanduiding voor dianummer 126">
            <a:extLst>
              <a:ext uri="{FF2B5EF4-FFF2-40B4-BE49-F238E27FC236}">
                <a16:creationId xmlns:a16="http://schemas.microsoft.com/office/drawing/2014/main" id="{27485487-1F01-ECE4-6915-9AF97883D7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B5DC5B-6873-43DB-ADC7-B15ACCE0DFD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B99D79-B181-A06F-B39D-F37E799B1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138" y="1412876"/>
            <a:ext cx="10752136" cy="4392612"/>
          </a:xfrm>
        </p:spPr>
        <p:txBody>
          <a:bodyPr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8FFA4539-CB58-F330-56D6-E3280017F0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4592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E7117-6E5C-DCE1-C1E0-A7BCF243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4A1850-ADBE-7ECB-BC79-07AEAA27B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C1D541-FAD0-42EB-B003-5AF33F36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C0B-2FFA-2E45-97F0-53E18B54CF04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B91439-EE31-C6E5-51B0-3D73DCDE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0B4776-D1F6-507F-51AF-6FD53729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DC92-5CD4-B645-90D0-0E542279472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C3D079D-ADB6-BE2F-D0D0-FBB37C508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2330" y="0"/>
            <a:ext cx="83967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DFEE1-95C7-7CFE-7DCC-D8F1CA3A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3494D3-57A8-A101-8490-E897F10C8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D1DBAB-2310-DB84-A6E6-C4E2F0D2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C0B-2FFA-2E45-97F0-53E18B54CF04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97ADBD-7D5C-198F-24F2-AEB1E3EB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3B43C8-CC69-0F48-54D7-BBD91916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DC92-5CD4-B645-90D0-0E5422794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2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D122D-B582-E0CA-C6D3-1746D255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139889-3D3C-4937-91E9-6F1A4BBBD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EA75D2-BFD5-8695-8A2C-524AE4FB7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EAF60B-E90C-9F9A-D608-83C1F57C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C0B-2FFA-2E45-97F0-53E18B54CF04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F2BDFD-5E28-733A-B30E-AEA48290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AC22DA-87EE-4EA8-2C13-3D31A460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DC92-5CD4-B645-90D0-0E5422794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90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5260B-D305-531F-0361-7B7675FA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752947-4978-3D54-5ABE-2A699B914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CAD3BD-FF7D-8E52-A825-51439C756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08EE5ED-187E-0417-A7F2-7BB845FC2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519EC6-75E5-7EEF-CB6B-80200800B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D57239E-227D-55CF-AF4A-5CC53CCB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C0B-2FFA-2E45-97F0-53E18B54CF04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182C439-3548-FE13-F52A-ACA51BA1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F9BE62-818E-BE1B-8FB5-955F0FA3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DC92-5CD4-B645-90D0-0E5422794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81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0F5AA-F894-918F-8BF5-41FE022E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0E20A04-BA51-D1A8-F6BF-6822D755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C0B-2FFA-2E45-97F0-53E18B54CF04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C6B120-8438-00BB-40AA-9B8810B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8BF836-7E0A-9FA1-698A-882D452A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DC92-5CD4-B645-90D0-0E5422794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73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A231E3C-0667-A088-2FA6-0F1C90C5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C0B-2FFA-2E45-97F0-53E18B54CF04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84CDB68-1E51-3CE3-81FC-AFC95DDE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EFA659-9303-9699-5988-526ECFC6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DC92-5CD4-B645-90D0-0E5422794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26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ED5A2-F721-63FF-F858-4554915E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6DC304-C694-BA83-29AA-D4008EC3D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00B94D-6B4F-1867-66AB-354071CE5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D8DE71-093C-2824-EE00-C68DC28F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C0B-2FFA-2E45-97F0-53E18B54CF04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E066D0-5771-7F6A-8935-6257178C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8FEBC8-9397-E820-1CFE-4BB7E3E7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DC92-5CD4-B645-90D0-0E5422794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80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ACED0-FD64-A53A-4724-6683AFCC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73F6F20-972D-6775-FA2B-3E7B2EE82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586052-9F78-FE36-AA54-601A403F7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078787-9320-15E3-DD31-F23253B0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C0B-2FFA-2E45-97F0-53E18B54CF04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CA077B-2063-F02D-53E4-264183F3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797D98-506F-173E-3EAD-C74ACB8B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DC92-5CD4-B645-90D0-0E5422794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97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11ECE72-B31C-D122-C977-E890A44709D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7000"/>
          </a:blip>
          <a:stretch>
            <a:fillRect/>
          </a:stretch>
        </p:blipFill>
        <p:spPr>
          <a:xfrm>
            <a:off x="-1063" y="9224"/>
            <a:ext cx="12193063" cy="6858598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950C666-479B-F713-03F0-FA265B3C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045C91-A06A-E08D-C518-F3D7F7E88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6B26EA-F738-A86A-C6C3-A64B897EF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4C0B-2FFA-2E45-97F0-53E18B54CF04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A50B30-0C85-61E2-313E-41A572743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CEBF19-7B3B-22A3-6490-DA6B3A462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DC92-5CD4-B645-90D0-0E542279472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CDCC0C9-2469-5DA8-1D5E-7114CB970F7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352330" y="0"/>
            <a:ext cx="83967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45.sv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8.png"/><Relationship Id="rId5" Type="http://schemas.openxmlformats.org/officeDocument/2006/relationships/image" Target="../media/image22.png"/><Relationship Id="rId10" Type="http://schemas.openxmlformats.org/officeDocument/2006/relationships/image" Target="../media/image47.svg"/><Relationship Id="rId4" Type="http://schemas.openxmlformats.org/officeDocument/2006/relationships/image" Target="../media/image12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50.png"/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8.png"/><Relationship Id="rId5" Type="http://schemas.openxmlformats.org/officeDocument/2006/relationships/image" Target="../media/image22.png"/><Relationship Id="rId10" Type="http://schemas.openxmlformats.org/officeDocument/2006/relationships/image" Target="../media/image47.svg"/><Relationship Id="rId4" Type="http://schemas.openxmlformats.org/officeDocument/2006/relationships/image" Target="../media/image45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26.jfif"/><Relationship Id="rId5" Type="http://schemas.openxmlformats.org/officeDocument/2006/relationships/image" Target="../media/image11.png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324AEED2-7E57-321A-1154-CA6B4C515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" y="9414"/>
            <a:ext cx="12193063" cy="68585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2161D5-1565-9571-8704-886FCD706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871810"/>
                </a:solidFill>
              </a:rPr>
              <a:t>Op weg naar een integraal skills paspoort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EE40DD-D0E7-7E0D-86B8-921921061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rgbClr val="D59D30"/>
                </a:solidFill>
              </a:rPr>
              <a:t>Paul den Hertog en Alexander Van den Wall Bake</a:t>
            </a:r>
          </a:p>
          <a:p>
            <a:r>
              <a:rPr lang="nl-NL" dirty="0">
                <a:solidFill>
                  <a:srgbClr val="D59D30"/>
                </a:solidFill>
              </a:rPr>
              <a:t>14 mei 2024</a:t>
            </a:r>
          </a:p>
          <a:p>
            <a:endParaRPr lang="nl-NL" dirty="0">
              <a:solidFill>
                <a:srgbClr val="D59D3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FBFC4F-1440-EF88-B9FE-9A28B911D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0"/>
            <a:ext cx="1524000" cy="331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4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3FF26-F60D-4848-DE84-BCADAB57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Wat </a:t>
            </a:r>
            <a:r>
              <a:rPr lang="nl-NL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betekent</a:t>
            </a:r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n-GB" sz="3600" dirty="0" err="1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dit</a:t>
            </a:r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CB6625-8FE5-501F-8D52-0ED10E63D23A}"/>
              </a:ext>
            </a:extLst>
          </p:cNvPr>
          <p:cNvSpPr txBox="1"/>
          <p:nvPr/>
        </p:nvSpPr>
        <p:spPr>
          <a:xfrm>
            <a:off x="3092953" y="1840391"/>
            <a:ext cx="285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Burger centraal</a:t>
            </a:r>
          </a:p>
          <a:p>
            <a:r>
              <a:rPr lang="nl-NL" dirty="0"/>
              <a:t>Iedereen heeft de controle over zijn eigen data</a:t>
            </a:r>
            <a:r>
              <a:rPr lang="nl-NL" baseline="30000" dirty="0"/>
              <a:t>1</a:t>
            </a:r>
            <a:r>
              <a:rPr lang="nl-NL" dirty="0"/>
              <a:t> en kan informatie  verzamelen in een digitale “wallet”</a:t>
            </a:r>
            <a:r>
              <a:rPr lang="nl-NL" baseline="30000" dirty="0"/>
              <a:t>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9E4DED-4D36-1EBD-37D9-3B58166CB2C9}"/>
              </a:ext>
            </a:extLst>
          </p:cNvPr>
          <p:cNvGrpSpPr/>
          <p:nvPr/>
        </p:nvGrpSpPr>
        <p:grpSpPr>
          <a:xfrm>
            <a:off x="952050" y="1899672"/>
            <a:ext cx="1925070" cy="1678117"/>
            <a:chOff x="7086850" y="1816049"/>
            <a:chExt cx="1925070" cy="16781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B61CCB-432D-1D6D-AC6B-51C945600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7574" y="2327969"/>
              <a:ext cx="681328" cy="679357"/>
            </a:xfrm>
            <a:prstGeom prst="rect">
              <a:avLst/>
            </a:prstGeom>
          </p:spPr>
        </p:pic>
        <p:pic>
          <p:nvPicPr>
            <p:cNvPr id="9" name="Picture 6" descr="Euro, symbol Icon in Google Material">
              <a:extLst>
                <a:ext uri="{FF2B5EF4-FFF2-40B4-BE49-F238E27FC236}">
                  <a16:creationId xmlns:a16="http://schemas.microsoft.com/office/drawing/2014/main" id="{2410C57E-E845-A21C-E481-86135D891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850" y="2512719"/>
              <a:ext cx="310758" cy="309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Shopping cart icon Royalty Free Vector Image - VectorStock">
              <a:extLst>
                <a:ext uri="{FF2B5EF4-FFF2-40B4-BE49-F238E27FC236}">
                  <a16:creationId xmlns:a16="http://schemas.microsoft.com/office/drawing/2014/main" id="{834297DE-6798-D228-B03C-3453D19E88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94227" y="2524569"/>
              <a:ext cx="417693" cy="28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Dumbbell icon Royalty Free Vector Image - VectorStock">
              <a:extLst>
                <a:ext uri="{FF2B5EF4-FFF2-40B4-BE49-F238E27FC236}">
                  <a16:creationId xmlns:a16="http://schemas.microsoft.com/office/drawing/2014/main" id="{0EF006FD-8CF1-F766-9F4D-008387914C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71229" y="3329806"/>
              <a:ext cx="294018" cy="16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Car Icon Vector Art, Icons, and Graphics for Free Download">
              <a:extLst>
                <a:ext uri="{FF2B5EF4-FFF2-40B4-BE49-F238E27FC236}">
                  <a16:creationId xmlns:a16="http://schemas.microsoft.com/office/drawing/2014/main" id="{20A07CEF-AF26-679E-C63E-D61BE7D86D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67068" y="1816049"/>
              <a:ext cx="502341" cy="239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8" descr="Free House Vector - (168.269 Gratis downloads)">
              <a:extLst>
                <a:ext uri="{FF2B5EF4-FFF2-40B4-BE49-F238E27FC236}">
                  <a16:creationId xmlns:a16="http://schemas.microsoft.com/office/drawing/2014/main" id="{58FB0724-931C-CA93-AB34-029609DEF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457" y="2018093"/>
              <a:ext cx="368391" cy="36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Binnenhof - Free monuments icons">
              <a:extLst>
                <a:ext uri="{FF2B5EF4-FFF2-40B4-BE49-F238E27FC236}">
                  <a16:creationId xmlns:a16="http://schemas.microsoft.com/office/drawing/2014/main" id="{62B34C16-05CC-64E6-5697-2A7FBBFDB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974" y="3010753"/>
              <a:ext cx="250537" cy="249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2" descr="bank symbols | Vector icon design, Medical icon, Icon design">
              <a:extLst>
                <a:ext uri="{FF2B5EF4-FFF2-40B4-BE49-F238E27FC236}">
                  <a16:creationId xmlns:a16="http://schemas.microsoft.com/office/drawing/2014/main" id="{2564DDF5-CE44-B5BE-4CD9-88B62E089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605" y="3034458"/>
              <a:ext cx="250537" cy="249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C8E5D8B-BE08-CB1D-4BD1-EFE9DBDC0E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765" y="2953745"/>
              <a:ext cx="180726" cy="167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1ECB2F6-DC77-32E6-34FA-5B5F5B9AEB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3940" y="2667648"/>
              <a:ext cx="2272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D424CAD-061B-1AEC-E513-87A0694D5B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02407" y="2667648"/>
              <a:ext cx="226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FD6FF2-5987-E1C6-0C0F-C2FF24216942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8018238" y="2055995"/>
              <a:ext cx="3565" cy="2520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D1C3EEB-E472-125C-3A5D-0A29271D1584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8018238" y="3067092"/>
              <a:ext cx="3565" cy="262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024D42A-D3EA-1D1C-0B1F-9ABD9FD8FEF5}"/>
                </a:ext>
              </a:extLst>
            </p:cNvPr>
            <p:cNvCxnSpPr>
              <a:cxnSpLocks/>
            </p:cNvCxnSpPr>
            <p:nvPr/>
          </p:nvCxnSpPr>
          <p:spPr>
            <a:xfrm>
              <a:off x="7550765" y="2295419"/>
              <a:ext cx="180726" cy="167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B2AB741-9022-03E1-4EC1-987721C67B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05232" y="2967999"/>
              <a:ext cx="180726" cy="167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7E870D6-6DE9-9F42-96E4-5934CAA676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5232" y="2287444"/>
              <a:ext cx="180726" cy="167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Graphic 6" descr="Graduation cap with solid fill">
              <a:extLst>
                <a:ext uri="{FF2B5EF4-FFF2-40B4-BE49-F238E27FC236}">
                  <a16:creationId xmlns:a16="http://schemas.microsoft.com/office/drawing/2014/main" id="{E4AFA15B-896B-5520-811F-1557A1444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198889" y="1986088"/>
              <a:ext cx="374177" cy="374177"/>
            </a:xfrm>
            <a:prstGeom prst="rect">
              <a:avLst/>
            </a:prstGeom>
          </p:spPr>
        </p:pic>
      </p:grpSp>
      <p:pic>
        <p:nvPicPr>
          <p:cNvPr id="25" name="Picture 2" descr="Checked Stamp. Checked Round Grunge Sign. Stock Vector - Illustration of  sign, circle: 181910966">
            <a:extLst>
              <a:ext uri="{FF2B5EF4-FFF2-40B4-BE49-F238E27FC236}">
                <a16:creationId xmlns:a16="http://schemas.microsoft.com/office/drawing/2014/main" id="{E58C0D40-D025-801B-DA4D-75AD4C91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32" y="4187070"/>
            <a:ext cx="2188335" cy="17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BA865C9-BC3B-8535-9522-CED24A7DEB89}"/>
              </a:ext>
            </a:extLst>
          </p:cNvPr>
          <p:cNvSpPr txBox="1"/>
          <p:nvPr/>
        </p:nvSpPr>
        <p:spPr>
          <a:xfrm>
            <a:off x="760966" y="6311907"/>
            <a:ext cx="423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1: European Date Regulation</a:t>
            </a:r>
          </a:p>
          <a:p>
            <a:r>
              <a:rPr lang="en-GB" sz="1200" dirty="0"/>
              <a:t>2: eIDAS revision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44D71A-4286-1B8B-2079-4BB75A316D12}"/>
              </a:ext>
            </a:extLst>
          </p:cNvPr>
          <p:cNvGrpSpPr/>
          <p:nvPr/>
        </p:nvGrpSpPr>
        <p:grpSpPr>
          <a:xfrm>
            <a:off x="6107365" y="1730329"/>
            <a:ext cx="2281218" cy="1847460"/>
            <a:chOff x="624840" y="2034540"/>
            <a:chExt cx="5362718" cy="43430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BA1129D-745B-87A8-4334-015B09A5308E}"/>
                </a:ext>
              </a:extLst>
            </p:cNvPr>
            <p:cNvGrpSpPr/>
            <p:nvPr/>
          </p:nvGrpSpPr>
          <p:grpSpPr>
            <a:xfrm>
              <a:off x="624840" y="2034540"/>
              <a:ext cx="5362718" cy="4343035"/>
              <a:chOff x="624840" y="2034540"/>
              <a:chExt cx="5362718" cy="4343035"/>
            </a:xfrm>
          </p:grpSpPr>
          <p:pic>
            <p:nvPicPr>
              <p:cNvPr id="30" name="Picture 2" descr="Proactive Policy Assurance of Post Quality for Online Communities | by Xi  Chen | ACM CSCW | Medium">
                <a:extLst>
                  <a:ext uri="{FF2B5EF4-FFF2-40B4-BE49-F238E27FC236}">
                    <a16:creationId xmlns:a16="http://schemas.microsoft.com/office/drawing/2014/main" id="{9D88FB0D-396D-9946-5DFC-CDFCE5C7F3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662"/>
              <a:stretch/>
            </p:blipFill>
            <p:spPr bwMode="auto">
              <a:xfrm>
                <a:off x="777243" y="3131820"/>
                <a:ext cx="5210315" cy="3245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B74A794-C644-2F06-9B63-282DEA172FC3}"/>
                  </a:ext>
                </a:extLst>
              </p:cNvPr>
              <p:cNvSpPr/>
              <p:nvPr/>
            </p:nvSpPr>
            <p:spPr>
              <a:xfrm>
                <a:off x="624840" y="2705100"/>
                <a:ext cx="1165860" cy="12877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Speech Bubble: Rectangle with Corners Rounded 31">
                <a:extLst>
                  <a:ext uri="{FF2B5EF4-FFF2-40B4-BE49-F238E27FC236}">
                    <a16:creationId xmlns:a16="http://schemas.microsoft.com/office/drawing/2014/main" id="{B1AD4DDA-E480-BA44-8122-441392E2A7E1}"/>
                  </a:ext>
                </a:extLst>
              </p:cNvPr>
              <p:cNvSpPr/>
              <p:nvPr/>
            </p:nvSpPr>
            <p:spPr>
              <a:xfrm>
                <a:off x="716280" y="2034540"/>
                <a:ext cx="2948940" cy="967740"/>
              </a:xfrm>
              <a:prstGeom prst="wedgeRoundRectCallout">
                <a:avLst>
                  <a:gd name="adj1" fmla="val -7314"/>
                  <a:gd name="adj2" fmla="val 78248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29" name="Picture 2" descr="Proactive Policy Assurance of Post Quality for Online Communities | by Xi  Chen | ACM CSCW | Medium">
              <a:extLst>
                <a:ext uri="{FF2B5EF4-FFF2-40B4-BE49-F238E27FC236}">
                  <a16:creationId xmlns:a16="http://schemas.microsoft.com/office/drawing/2014/main" id="{29CFB35B-4ED8-3767-226C-515D628246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2568" y="2202180"/>
              <a:ext cx="2715972" cy="632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5E92B99-CF4E-7E3E-279E-012ED3966403}"/>
              </a:ext>
            </a:extLst>
          </p:cNvPr>
          <p:cNvSpPr txBox="1"/>
          <p:nvPr/>
        </p:nvSpPr>
        <p:spPr>
          <a:xfrm>
            <a:off x="3108313" y="4272143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Data minimalisatie</a:t>
            </a:r>
          </a:p>
          <a:p>
            <a:r>
              <a:rPr lang="nl-NL" dirty="0"/>
              <a:t>Doordat het mogelijk wordt om onomstotelijke digitale bewijzen te leveren hoeft de onderliggende data niet worden overgedragen</a:t>
            </a:r>
          </a:p>
        </p:txBody>
      </p:sp>
      <p:pic>
        <p:nvPicPr>
          <p:cNvPr id="2050" name="Picture 2" descr="Reverse Svg Png Icon Free Download (#264762) - OnlineWebFonts.COM">
            <a:extLst>
              <a:ext uri="{FF2B5EF4-FFF2-40B4-BE49-F238E27FC236}">
                <a16:creationId xmlns:a16="http://schemas.microsoft.com/office/drawing/2014/main" id="{8FF4987A-5434-0FDD-BE3A-BFD2E15B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11" y="4191084"/>
            <a:ext cx="1793156" cy="179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C4CD4A2-5EE7-31FF-6397-083785EA2C39}"/>
              </a:ext>
            </a:extLst>
          </p:cNvPr>
          <p:cNvSpPr txBox="1"/>
          <p:nvPr/>
        </p:nvSpPr>
        <p:spPr>
          <a:xfrm>
            <a:off x="8535371" y="1840391"/>
            <a:ext cx="2965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Interoperabiliteit</a:t>
            </a:r>
          </a:p>
          <a:p>
            <a:r>
              <a:rPr lang="nl-NL" dirty="0"/>
              <a:t>Om samen te werken moeten we interoperabiliteit op Semantisch, Organisatorisch</a:t>
            </a:r>
          </a:p>
          <a:p>
            <a:r>
              <a:rPr lang="nl-NL" dirty="0"/>
              <a:t>Technisch en Juridisch vlak borgen</a:t>
            </a:r>
          </a:p>
          <a:p>
            <a:endParaRPr lang="nl-NL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980725-B6A9-9506-4208-61530BBC8CFE}"/>
              </a:ext>
            </a:extLst>
          </p:cNvPr>
          <p:cNvSpPr txBox="1"/>
          <p:nvPr/>
        </p:nvSpPr>
        <p:spPr>
          <a:xfrm>
            <a:off x="8550732" y="4272143"/>
            <a:ext cx="2950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Reverse flow</a:t>
            </a:r>
          </a:p>
          <a:p>
            <a:r>
              <a:rPr lang="nl-NL" dirty="0"/>
              <a:t>We brengen het beslismodel naar de data, in plaats van de data naar het beslismodel. Hierdoor gaat een vacature op zoek naar een mens in plaats van andersom</a:t>
            </a:r>
          </a:p>
        </p:txBody>
      </p:sp>
    </p:spTree>
    <p:extLst>
      <p:ext uri="{BB962C8B-B14F-4D97-AF65-F5344CB8AC3E}">
        <p14:creationId xmlns:p14="http://schemas.microsoft.com/office/powerpoint/2010/main" val="162844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3FF26-F60D-4848-DE84-BCADAB57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Wat </a:t>
            </a:r>
            <a:r>
              <a:rPr lang="en-GB" sz="3600" dirty="0" err="1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maakt</a:t>
            </a:r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n-GB" sz="3600" dirty="0" err="1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dit</a:t>
            </a:r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n-GB" sz="3600" dirty="0" err="1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mogelijk</a:t>
            </a:r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?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6D874FE-6E24-F414-069D-B6E5E7EFA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22186"/>
              </p:ext>
            </p:extLst>
          </p:nvPr>
        </p:nvGraphicFramePr>
        <p:xfrm>
          <a:off x="838200" y="1825625"/>
          <a:ext cx="10652760" cy="4361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0920">
                  <a:extLst>
                    <a:ext uri="{9D8B030D-6E8A-4147-A177-3AD203B41FA5}">
                      <a16:colId xmlns:a16="http://schemas.microsoft.com/office/drawing/2014/main" val="3661434318"/>
                    </a:ext>
                  </a:extLst>
                </a:gridCol>
                <a:gridCol w="3550920">
                  <a:extLst>
                    <a:ext uri="{9D8B030D-6E8A-4147-A177-3AD203B41FA5}">
                      <a16:colId xmlns:a16="http://schemas.microsoft.com/office/drawing/2014/main" val="1911254814"/>
                    </a:ext>
                  </a:extLst>
                </a:gridCol>
                <a:gridCol w="3550920">
                  <a:extLst>
                    <a:ext uri="{9D8B030D-6E8A-4147-A177-3AD203B41FA5}">
                      <a16:colId xmlns:a16="http://schemas.microsoft.com/office/drawing/2014/main" val="3007454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Issuing van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Verifying van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noProof="0" dirty="0"/>
                        <a:t>Anonieme matching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940809"/>
                  </a:ext>
                </a:extLst>
              </a:tr>
              <a:tr h="3990975"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Een persoon kan bewijzen van formele- en informele skills digitaal verzamelen. Bij uitgifte kunnen kenmerken van de skill die de validiteit van de uitgever en de actualiteit van de </a:t>
                      </a:r>
                      <a:r>
                        <a:rPr lang="nl-NL" sz="1600" noProof="0" dirty="0" err="1"/>
                        <a:t>skill</a:t>
                      </a:r>
                      <a:r>
                        <a:rPr lang="nl-NL" sz="1600" noProof="0" dirty="0"/>
                        <a:t> borgen, worden vastgelegd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Een persoon kan bewijzen van formele- en informele skills delen met instanties die daarom vragen. De ontvangende partij kan de validiteit van de uitgever en de actualiteit van de skill controleren zonder dat de uitgever dit weet.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Op matchingsplatformen kunnen aanbieders van werk hun vacatures (in skills)  posten. Personen kunnen hun skills anoniem posten waardoor er anoniem </a:t>
                      </a:r>
                      <a:r>
                        <a:rPr lang="nl-NL" sz="1600" noProof="0" dirty="0" err="1"/>
                        <a:t>gematched</a:t>
                      </a:r>
                      <a:r>
                        <a:rPr lang="nl-NL" sz="1600" noProof="0" dirty="0"/>
                        <a:t> kan worden op verifieerbare skills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153178"/>
                  </a:ext>
                </a:extLst>
              </a:tr>
            </a:tbl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68EBED13-3FAA-3059-28A6-DFAAEDB92652}"/>
              </a:ext>
            </a:extLst>
          </p:cNvPr>
          <p:cNvGrpSpPr/>
          <p:nvPr/>
        </p:nvGrpSpPr>
        <p:grpSpPr>
          <a:xfrm>
            <a:off x="4602648" y="2377431"/>
            <a:ext cx="3153790" cy="2102119"/>
            <a:chOff x="4521368" y="2377431"/>
            <a:chExt cx="3153790" cy="210211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EB94DE7-9A68-75A9-EF89-6B227F9C40D1}"/>
                </a:ext>
              </a:extLst>
            </p:cNvPr>
            <p:cNvGrpSpPr/>
            <p:nvPr/>
          </p:nvGrpSpPr>
          <p:grpSpPr>
            <a:xfrm>
              <a:off x="5646847" y="2547142"/>
              <a:ext cx="606005" cy="774914"/>
              <a:chOff x="2345153" y="2870755"/>
              <a:chExt cx="606005" cy="774914"/>
            </a:xfrm>
          </p:grpSpPr>
          <p:pic>
            <p:nvPicPr>
              <p:cNvPr id="25" name="Picture 2" descr="mono binary Icons PNG - Free PNG and Icons Downloads">
                <a:extLst>
                  <a:ext uri="{FF2B5EF4-FFF2-40B4-BE49-F238E27FC236}">
                    <a16:creationId xmlns:a16="http://schemas.microsoft.com/office/drawing/2014/main" id="{E77B66BE-84F9-AAEA-ABE6-9B819033AC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5153" y="2870755"/>
                <a:ext cx="568090" cy="568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6" descr="Wax seal with ribbon icon">
                <a:extLst>
                  <a:ext uri="{FF2B5EF4-FFF2-40B4-BE49-F238E27FC236}">
                    <a16:creationId xmlns:a16="http://schemas.microsoft.com/office/drawing/2014/main" id="{D0E157E7-BFE7-FE4C-DC85-924B72BB51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5322" y="3309833"/>
                <a:ext cx="335836" cy="335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B158AF-CDB4-E691-E28A-D514B80C1C21}"/>
                </a:ext>
              </a:extLst>
            </p:cNvPr>
            <p:cNvGrpSpPr/>
            <p:nvPr/>
          </p:nvGrpSpPr>
          <p:grpSpPr>
            <a:xfrm>
              <a:off x="4521368" y="2640815"/>
              <a:ext cx="376238" cy="675540"/>
              <a:chOff x="3400324" y="4527831"/>
              <a:chExt cx="376238" cy="675540"/>
            </a:xfrm>
          </p:grpSpPr>
          <p:pic>
            <p:nvPicPr>
              <p:cNvPr id="28" name="Picture 8" descr="Free smartphone mobile phone cell vector">
                <a:extLst>
                  <a:ext uri="{FF2B5EF4-FFF2-40B4-BE49-F238E27FC236}">
                    <a16:creationId xmlns:a16="http://schemas.microsoft.com/office/drawing/2014/main" id="{F057FB38-EA7C-7534-43A1-5A7745C47B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00324" y="4527831"/>
                <a:ext cx="376238" cy="675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mono binary Icons PNG - Free PNG and Icons Downloads">
                <a:extLst>
                  <a:ext uri="{FF2B5EF4-FFF2-40B4-BE49-F238E27FC236}">
                    <a16:creationId xmlns:a16="http://schemas.microsoft.com/office/drawing/2014/main" id="{64F9F561-95F5-4D09-2C90-0F52199F5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838" y="4611227"/>
                <a:ext cx="223210" cy="223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mono binary Icons PNG - Free PNG and Icons Downloads">
                <a:extLst>
                  <a:ext uri="{FF2B5EF4-FFF2-40B4-BE49-F238E27FC236}">
                    <a16:creationId xmlns:a16="http://schemas.microsoft.com/office/drawing/2014/main" id="{11108A3A-8398-69F0-BCFE-52FF8F9BB1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2271" y="4865601"/>
                <a:ext cx="223210" cy="223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Wax seal with ribbon icon">
                <a:extLst>
                  <a:ext uri="{FF2B5EF4-FFF2-40B4-BE49-F238E27FC236}">
                    <a16:creationId xmlns:a16="http://schemas.microsoft.com/office/drawing/2014/main" id="{1BC793EF-140B-54A6-8652-2C795F3E97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7741" y="4722832"/>
                <a:ext cx="195124" cy="195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Wax seal with ribbon icon">
                <a:extLst>
                  <a:ext uri="{FF2B5EF4-FFF2-40B4-BE49-F238E27FC236}">
                    <a16:creationId xmlns:a16="http://schemas.microsoft.com/office/drawing/2014/main" id="{6F4DF95D-3103-0B9D-86A0-123982F54D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846" y="4944848"/>
                <a:ext cx="195124" cy="195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Graphic 32" descr="Database outline">
              <a:extLst>
                <a:ext uri="{FF2B5EF4-FFF2-40B4-BE49-F238E27FC236}">
                  <a16:creationId xmlns:a16="http://schemas.microsoft.com/office/drawing/2014/main" id="{AF6977A1-2CA7-9BA4-50B2-8D42FB8FA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646847" y="3911653"/>
              <a:ext cx="567897" cy="567897"/>
            </a:xfrm>
            <a:prstGeom prst="rect">
              <a:avLst/>
            </a:prstGeom>
          </p:spPr>
        </p:pic>
        <p:pic>
          <p:nvPicPr>
            <p:cNvPr id="34" name="Picture 2" descr="Handsome woman talking on mobile phone silhouette Vector Image">
              <a:extLst>
                <a:ext uri="{FF2B5EF4-FFF2-40B4-BE49-F238E27FC236}">
                  <a16:creationId xmlns:a16="http://schemas.microsoft.com/office/drawing/2014/main" id="{AB421AB9-4A1B-F7D4-BF2D-53DC4118F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2" t="6515" r="18334" b="13175"/>
            <a:stretch/>
          </p:blipFill>
          <p:spPr bwMode="auto">
            <a:xfrm flipH="1">
              <a:off x="4821684" y="2605865"/>
              <a:ext cx="528590" cy="1099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phic 34" descr="Schoolhouse outline">
              <a:extLst>
                <a:ext uri="{FF2B5EF4-FFF2-40B4-BE49-F238E27FC236}">
                  <a16:creationId xmlns:a16="http://schemas.microsoft.com/office/drawing/2014/main" id="{F8AC9B98-412A-6FDA-885E-6C22B1B7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6472851" y="2377431"/>
              <a:ext cx="1202307" cy="1202307"/>
            </a:xfrm>
            <a:prstGeom prst="rect">
              <a:avLst/>
            </a:prstGeom>
          </p:spPr>
        </p:pic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8DC462D-E35D-0DF8-AC74-FCB7BEDB2546}"/>
                </a:ext>
              </a:extLst>
            </p:cNvPr>
            <p:cNvCxnSpPr>
              <a:cxnSpLocks/>
            </p:cNvCxnSpPr>
            <p:nvPr/>
          </p:nvCxnSpPr>
          <p:spPr>
            <a:xfrm>
              <a:off x="5440881" y="3384675"/>
              <a:ext cx="1031970" cy="0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26A2985B-9A1C-8257-06D1-4026764257B3}"/>
                </a:ext>
              </a:extLst>
            </p:cNvPr>
            <p:cNvCxnSpPr>
              <a:cxnSpLocks/>
              <a:stCxn id="35" idx="2"/>
              <a:endCxn id="33" idx="1"/>
            </p:cNvCxnSpPr>
            <p:nvPr/>
          </p:nvCxnSpPr>
          <p:spPr>
            <a:xfrm rot="5400000">
              <a:off x="6336442" y="3458040"/>
              <a:ext cx="615864" cy="859260"/>
            </a:xfrm>
            <a:prstGeom prst="bentConnector2">
              <a:avLst/>
            </a:prstGeom>
            <a:ln w="38100" cap="rnd">
              <a:solidFill>
                <a:schemeClr val="accent1"/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705C023-87B6-21A2-6599-4E4CCDDA43A9}"/>
              </a:ext>
            </a:extLst>
          </p:cNvPr>
          <p:cNvGrpSpPr/>
          <p:nvPr/>
        </p:nvGrpSpPr>
        <p:grpSpPr>
          <a:xfrm>
            <a:off x="1021125" y="2376413"/>
            <a:ext cx="3153790" cy="2103136"/>
            <a:chOff x="939845" y="2376413"/>
            <a:chExt cx="3153790" cy="210313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A34E38B-F674-F0A6-AAAA-B5D0F8222F99}"/>
                </a:ext>
              </a:extLst>
            </p:cNvPr>
            <p:cNvGrpSpPr/>
            <p:nvPr/>
          </p:nvGrpSpPr>
          <p:grpSpPr>
            <a:xfrm>
              <a:off x="2362151" y="2546124"/>
              <a:ext cx="606005" cy="774914"/>
              <a:chOff x="2345153" y="2870755"/>
              <a:chExt cx="606005" cy="774914"/>
            </a:xfrm>
          </p:grpSpPr>
          <p:pic>
            <p:nvPicPr>
              <p:cNvPr id="5" name="Picture 2" descr="mono binary Icons PNG - Free PNG and Icons Downloads">
                <a:extLst>
                  <a:ext uri="{FF2B5EF4-FFF2-40B4-BE49-F238E27FC236}">
                    <a16:creationId xmlns:a16="http://schemas.microsoft.com/office/drawing/2014/main" id="{B5C82C10-973D-D155-FEFB-6153CFDA44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5153" y="2870755"/>
                <a:ext cx="568090" cy="568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6" descr="Wax seal with ribbon icon">
                <a:extLst>
                  <a:ext uri="{FF2B5EF4-FFF2-40B4-BE49-F238E27FC236}">
                    <a16:creationId xmlns:a16="http://schemas.microsoft.com/office/drawing/2014/main" id="{411B9A34-AAA6-9052-7B4D-8BA61901D6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5322" y="3309833"/>
                <a:ext cx="335836" cy="335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53EAFF-4AA3-2C35-C42F-A7A9021AB5F7}"/>
                </a:ext>
              </a:extLst>
            </p:cNvPr>
            <p:cNvGrpSpPr/>
            <p:nvPr/>
          </p:nvGrpSpPr>
          <p:grpSpPr>
            <a:xfrm>
              <a:off x="3717397" y="2639797"/>
              <a:ext cx="376238" cy="675540"/>
              <a:chOff x="3400324" y="4527831"/>
              <a:chExt cx="376238" cy="675540"/>
            </a:xfrm>
          </p:grpSpPr>
          <p:pic>
            <p:nvPicPr>
              <p:cNvPr id="8" name="Picture 8" descr="Free smartphone mobile phone cell vector">
                <a:extLst>
                  <a:ext uri="{FF2B5EF4-FFF2-40B4-BE49-F238E27FC236}">
                    <a16:creationId xmlns:a16="http://schemas.microsoft.com/office/drawing/2014/main" id="{68ABCC42-56B3-7F56-27B8-C06BC30E3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00324" y="4527831"/>
                <a:ext cx="376238" cy="675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mono binary Icons PNG - Free PNG and Icons Downloads">
                <a:extLst>
                  <a:ext uri="{FF2B5EF4-FFF2-40B4-BE49-F238E27FC236}">
                    <a16:creationId xmlns:a16="http://schemas.microsoft.com/office/drawing/2014/main" id="{DB7B94AE-CD7A-BAFF-0C14-1FC1699488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838" y="4611227"/>
                <a:ext cx="223210" cy="223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mono binary Icons PNG - Free PNG and Icons Downloads">
                <a:extLst>
                  <a:ext uri="{FF2B5EF4-FFF2-40B4-BE49-F238E27FC236}">
                    <a16:creationId xmlns:a16="http://schemas.microsoft.com/office/drawing/2014/main" id="{10C5588E-5FDB-27A6-6846-F9F1CA0C60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2271" y="4865601"/>
                <a:ext cx="223210" cy="223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Wax seal with ribbon icon">
                <a:extLst>
                  <a:ext uri="{FF2B5EF4-FFF2-40B4-BE49-F238E27FC236}">
                    <a16:creationId xmlns:a16="http://schemas.microsoft.com/office/drawing/2014/main" id="{C2258D14-8156-3F7F-1B02-30327EFA4A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7741" y="4722832"/>
                <a:ext cx="195124" cy="195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Wax seal with ribbon icon">
                <a:extLst>
                  <a:ext uri="{FF2B5EF4-FFF2-40B4-BE49-F238E27FC236}">
                    <a16:creationId xmlns:a16="http://schemas.microsoft.com/office/drawing/2014/main" id="{988E1AFF-18B3-DEFA-CB66-B58983D465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846" y="4944848"/>
                <a:ext cx="195124" cy="195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Graphic 12" descr="Database outline">
              <a:extLst>
                <a:ext uri="{FF2B5EF4-FFF2-40B4-BE49-F238E27FC236}">
                  <a16:creationId xmlns:a16="http://schemas.microsoft.com/office/drawing/2014/main" id="{A7918138-3C6F-22F9-B439-9B0E6125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62344" y="3911652"/>
              <a:ext cx="567897" cy="567897"/>
            </a:xfrm>
            <a:prstGeom prst="rect">
              <a:avLst/>
            </a:prstGeom>
          </p:spPr>
        </p:pic>
        <p:pic>
          <p:nvPicPr>
            <p:cNvPr id="14" name="Picture 2" descr="Handsome woman talking on mobile phone silhouette Vector Image">
              <a:extLst>
                <a:ext uri="{FF2B5EF4-FFF2-40B4-BE49-F238E27FC236}">
                  <a16:creationId xmlns:a16="http://schemas.microsoft.com/office/drawing/2014/main" id="{EB90B6E0-3587-09EA-F556-F6C4886098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2" t="6515" r="18334" b="13175"/>
            <a:stretch/>
          </p:blipFill>
          <p:spPr bwMode="auto">
            <a:xfrm>
              <a:off x="3264729" y="2604847"/>
              <a:ext cx="528590" cy="1099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phic 15" descr="Schoolhouse outline">
              <a:extLst>
                <a:ext uri="{FF2B5EF4-FFF2-40B4-BE49-F238E27FC236}">
                  <a16:creationId xmlns:a16="http://schemas.microsoft.com/office/drawing/2014/main" id="{2A272BFE-73AE-6D12-1B69-57975B545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9845" y="2376413"/>
              <a:ext cx="1202307" cy="1202307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4E07FA7-9B32-298B-F50C-435258A488BF}"/>
                </a:ext>
              </a:extLst>
            </p:cNvPr>
            <p:cNvCxnSpPr>
              <a:cxnSpLocks/>
            </p:cNvCxnSpPr>
            <p:nvPr/>
          </p:nvCxnSpPr>
          <p:spPr>
            <a:xfrm>
              <a:off x="2142152" y="3383657"/>
              <a:ext cx="1031970" cy="0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5C0D7BC2-C7B8-EBEB-C955-EFE85AE7A097}"/>
                </a:ext>
              </a:extLst>
            </p:cNvPr>
            <p:cNvCxnSpPr>
              <a:cxnSpLocks/>
              <a:stCxn id="16" idx="2"/>
              <a:endCxn id="13" idx="1"/>
            </p:cNvCxnSpPr>
            <p:nvPr/>
          </p:nvCxnSpPr>
          <p:spPr>
            <a:xfrm rot="16200000" flipH="1">
              <a:off x="1643231" y="3476487"/>
              <a:ext cx="616881" cy="821345"/>
            </a:xfrm>
            <a:prstGeom prst="bentConnector2">
              <a:avLst/>
            </a:prstGeom>
            <a:ln w="38100" cap="rnd">
              <a:solidFill>
                <a:schemeClr val="accent1"/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76250C-E7D4-93D1-6101-C94A3DEB2B34}"/>
              </a:ext>
            </a:extLst>
          </p:cNvPr>
          <p:cNvGrpSpPr/>
          <p:nvPr/>
        </p:nvGrpSpPr>
        <p:grpSpPr>
          <a:xfrm>
            <a:off x="7934656" y="2163582"/>
            <a:ext cx="3580541" cy="1539067"/>
            <a:chOff x="7833056" y="2163582"/>
            <a:chExt cx="3580541" cy="153906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80A001C-C88C-A09C-42AA-4C8FD135C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34422" y="2546124"/>
              <a:ext cx="849430" cy="979510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71A9667-115A-0FA1-89C3-EA185408E147}"/>
                </a:ext>
              </a:extLst>
            </p:cNvPr>
            <p:cNvGrpSpPr/>
            <p:nvPr/>
          </p:nvGrpSpPr>
          <p:grpSpPr>
            <a:xfrm>
              <a:off x="8313629" y="2265549"/>
              <a:ext cx="404554" cy="517314"/>
              <a:chOff x="2345153" y="2870755"/>
              <a:chExt cx="606005" cy="774914"/>
            </a:xfrm>
          </p:grpSpPr>
          <p:pic>
            <p:nvPicPr>
              <p:cNvPr id="57" name="Picture 2" descr="mono binary Icons PNG - Free PNG and Icons Downloads">
                <a:extLst>
                  <a:ext uri="{FF2B5EF4-FFF2-40B4-BE49-F238E27FC236}">
                    <a16:creationId xmlns:a16="http://schemas.microsoft.com/office/drawing/2014/main" id="{1393C31B-ECAB-7780-04E4-88143404F8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5153" y="2870755"/>
                <a:ext cx="568090" cy="568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6" descr="Wax seal with ribbon icon">
                <a:extLst>
                  <a:ext uri="{FF2B5EF4-FFF2-40B4-BE49-F238E27FC236}">
                    <a16:creationId xmlns:a16="http://schemas.microsoft.com/office/drawing/2014/main" id="{40003C2C-4ED6-40F1-0BBF-4DAB379070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5322" y="3309833"/>
                <a:ext cx="335836" cy="335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5" name="Picture 2" descr="Handsome woman talking on mobile phone silhouette Vector Image">
              <a:extLst>
                <a:ext uri="{FF2B5EF4-FFF2-40B4-BE49-F238E27FC236}">
                  <a16:creationId xmlns:a16="http://schemas.microsoft.com/office/drawing/2014/main" id="{9CE90A43-64A2-06EA-5F87-B2F6E5DB08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2" t="6515" r="18334" b="13175"/>
            <a:stretch/>
          </p:blipFill>
          <p:spPr bwMode="auto">
            <a:xfrm flipH="1">
              <a:off x="7833056" y="2603591"/>
              <a:ext cx="528590" cy="1099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82729FC-98E0-A048-8974-7F3AE45D9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1888" y="3192497"/>
              <a:ext cx="774056" cy="13169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Graphic 74" descr="Schoolhouse outline">
              <a:extLst>
                <a:ext uri="{FF2B5EF4-FFF2-40B4-BE49-F238E27FC236}">
                  <a16:creationId xmlns:a16="http://schemas.microsoft.com/office/drawing/2014/main" id="{427F47C3-1845-67AC-58B6-FFDC5EE3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10211290" y="2476349"/>
              <a:ext cx="1202307" cy="1202307"/>
            </a:xfrm>
            <a:prstGeom prst="rect">
              <a:avLst/>
            </a:prstGeom>
          </p:spPr>
        </p:pic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A735BB5-AE2B-78B4-185B-8A8DC0312F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99693" y="3175433"/>
              <a:ext cx="774056" cy="13169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6" name="Picture 4" descr="Job Search Icon Afbeelding door Symbolic Language · Creative Fabrica">
              <a:extLst>
                <a:ext uri="{FF2B5EF4-FFF2-40B4-BE49-F238E27FC236}">
                  <a16:creationId xmlns:a16="http://schemas.microsoft.com/office/drawing/2014/main" id="{1C246642-7899-65EF-A5F3-8EA4CCC16C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6917" y="2163582"/>
              <a:ext cx="872304" cy="58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85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3FF26-F60D-4848-DE84-BCADAB57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Dit werkt ook andersom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6D874FE-6E24-F414-069D-B6E5E7EFA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361708"/>
              </p:ext>
            </p:extLst>
          </p:nvPr>
        </p:nvGraphicFramePr>
        <p:xfrm>
          <a:off x="838200" y="1825625"/>
          <a:ext cx="10662921" cy="4361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4307">
                  <a:extLst>
                    <a:ext uri="{9D8B030D-6E8A-4147-A177-3AD203B41FA5}">
                      <a16:colId xmlns:a16="http://schemas.microsoft.com/office/drawing/2014/main" val="3661434318"/>
                    </a:ext>
                  </a:extLst>
                </a:gridCol>
                <a:gridCol w="3554307">
                  <a:extLst>
                    <a:ext uri="{9D8B030D-6E8A-4147-A177-3AD203B41FA5}">
                      <a16:colId xmlns:a16="http://schemas.microsoft.com/office/drawing/2014/main" val="1911254814"/>
                    </a:ext>
                  </a:extLst>
                </a:gridCol>
                <a:gridCol w="3554307">
                  <a:extLst>
                    <a:ext uri="{9D8B030D-6E8A-4147-A177-3AD203B41FA5}">
                      <a16:colId xmlns:a16="http://schemas.microsoft.com/office/drawing/2014/main" val="3007454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Issuing van </a:t>
                      </a:r>
                      <a:r>
                        <a:rPr lang="en-GB" b="1" dirty="0" err="1"/>
                        <a:t>werkgever</a:t>
                      </a:r>
                      <a:r>
                        <a:rPr lang="en-GB" b="1" dirty="0"/>
                        <a:t> credentials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Verifying van </a:t>
                      </a:r>
                      <a:r>
                        <a:rPr lang="en-GB" b="1" dirty="0" err="1"/>
                        <a:t>werkgever</a:t>
                      </a:r>
                      <a:r>
                        <a:rPr lang="en-GB" b="1" dirty="0"/>
                        <a:t> profile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noProof="0" dirty="0"/>
                        <a:t>Wederkerige matching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940809"/>
                  </a:ext>
                </a:extLst>
              </a:tr>
              <a:tr h="3990975"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Een werkgever kan verifieerbare informatie over de arbeidsomgeving en de werkzaamheden verzamelen van zijn werknemers in een </a:t>
                      </a:r>
                      <a:r>
                        <a:rPr lang="nl-NL" sz="1600" noProof="0" dirty="0" err="1"/>
                        <a:t>ondernemingswallet</a:t>
                      </a:r>
                      <a:r>
                        <a:rPr lang="nl-NL" sz="1600" noProof="0" dirty="0"/>
                        <a:t>.  Dit geeft een onafhankelijk beeld van de capaciteiten van de werkgever.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Een werkgever kan bewijzen leveren aan werkzoekende over zijn status als werkgever. Hierdoor kan een werknemer controleren of de werkgever aansluit bij de behoeftes die de werknemer heeft.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Op matchingsplatformen kunnen aanbieders van werk hun vacatures en werkgever profiel posten. Personen kunnen hun skills en hun gewenste werkgeversprofiel posten waardoor er wederkerig </a:t>
                      </a:r>
                      <a:r>
                        <a:rPr lang="nl-NL" sz="1600" noProof="0" dirty="0" err="1"/>
                        <a:t>gematched</a:t>
                      </a:r>
                      <a:r>
                        <a:rPr lang="nl-NL" sz="1600" noProof="0" dirty="0"/>
                        <a:t> kan worden.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153178"/>
                  </a:ext>
                </a:extLst>
              </a:tr>
            </a:tbl>
          </a:graphicData>
        </a:graphic>
      </p:graphicFrame>
      <p:pic>
        <p:nvPicPr>
          <p:cNvPr id="33" name="Graphic 32" descr="Database outline">
            <a:extLst>
              <a:ext uri="{FF2B5EF4-FFF2-40B4-BE49-F238E27FC236}">
                <a16:creationId xmlns:a16="http://schemas.microsoft.com/office/drawing/2014/main" id="{AF6977A1-2CA7-9BA4-50B2-8D42FB8F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21426" y="3911654"/>
            <a:ext cx="567897" cy="56789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150B7E8-D915-5120-867F-24E34FBB3587}"/>
              </a:ext>
            </a:extLst>
          </p:cNvPr>
          <p:cNvGrpSpPr/>
          <p:nvPr/>
        </p:nvGrpSpPr>
        <p:grpSpPr>
          <a:xfrm>
            <a:off x="1025768" y="2316725"/>
            <a:ext cx="3221951" cy="1385924"/>
            <a:chOff x="1024056" y="2318999"/>
            <a:chExt cx="3221951" cy="13859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B158AF-CDB4-E691-E28A-D514B80C1C21}"/>
                </a:ext>
              </a:extLst>
            </p:cNvPr>
            <p:cNvGrpSpPr/>
            <p:nvPr/>
          </p:nvGrpSpPr>
          <p:grpSpPr>
            <a:xfrm>
              <a:off x="3869769" y="2318999"/>
              <a:ext cx="376238" cy="675540"/>
              <a:chOff x="3400324" y="4527831"/>
              <a:chExt cx="376238" cy="675540"/>
            </a:xfrm>
          </p:grpSpPr>
          <p:pic>
            <p:nvPicPr>
              <p:cNvPr id="28" name="Picture 8" descr="Free smartphone mobile phone cell vector">
                <a:extLst>
                  <a:ext uri="{FF2B5EF4-FFF2-40B4-BE49-F238E27FC236}">
                    <a16:creationId xmlns:a16="http://schemas.microsoft.com/office/drawing/2014/main" id="{F057FB38-EA7C-7534-43A1-5A7745C47B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00324" y="4527831"/>
                <a:ext cx="376238" cy="675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mono binary Icons PNG - Free PNG and Icons Downloads">
                <a:extLst>
                  <a:ext uri="{FF2B5EF4-FFF2-40B4-BE49-F238E27FC236}">
                    <a16:creationId xmlns:a16="http://schemas.microsoft.com/office/drawing/2014/main" id="{64F9F561-95F5-4D09-2C90-0F52199F5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838" y="4611227"/>
                <a:ext cx="223210" cy="223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mono binary Icons PNG - Free PNG and Icons Downloads">
                <a:extLst>
                  <a:ext uri="{FF2B5EF4-FFF2-40B4-BE49-F238E27FC236}">
                    <a16:creationId xmlns:a16="http://schemas.microsoft.com/office/drawing/2014/main" id="{11108A3A-8398-69F0-BCFE-52FF8F9BB1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2271" y="4865601"/>
                <a:ext cx="223210" cy="223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Wax seal with ribbon icon">
                <a:extLst>
                  <a:ext uri="{FF2B5EF4-FFF2-40B4-BE49-F238E27FC236}">
                    <a16:creationId xmlns:a16="http://schemas.microsoft.com/office/drawing/2014/main" id="{1BC793EF-140B-54A6-8652-2C795F3E97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7741" y="4722832"/>
                <a:ext cx="195124" cy="195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Wax seal with ribbon icon">
                <a:extLst>
                  <a:ext uri="{FF2B5EF4-FFF2-40B4-BE49-F238E27FC236}">
                    <a16:creationId xmlns:a16="http://schemas.microsoft.com/office/drawing/2014/main" id="{6F4DF95D-3103-0B9D-86A0-123982F54D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846" y="4944848"/>
                <a:ext cx="195124" cy="195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4539452-5077-0E1C-5EFD-E2B3BCC5CB34}"/>
                </a:ext>
              </a:extLst>
            </p:cNvPr>
            <p:cNvGrpSpPr/>
            <p:nvPr/>
          </p:nvGrpSpPr>
          <p:grpSpPr>
            <a:xfrm>
              <a:off x="1024056" y="2377431"/>
              <a:ext cx="2853474" cy="1327492"/>
              <a:chOff x="4821684" y="2377431"/>
              <a:chExt cx="2853474" cy="132749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EB94DE7-9A68-75A9-EF89-6B227F9C40D1}"/>
                  </a:ext>
                </a:extLst>
              </p:cNvPr>
              <p:cNvGrpSpPr/>
              <p:nvPr/>
            </p:nvGrpSpPr>
            <p:grpSpPr>
              <a:xfrm>
                <a:off x="5646847" y="2547142"/>
                <a:ext cx="606005" cy="774914"/>
                <a:chOff x="2345153" y="2870755"/>
                <a:chExt cx="606005" cy="774914"/>
              </a:xfrm>
            </p:grpSpPr>
            <p:pic>
              <p:nvPicPr>
                <p:cNvPr id="25" name="Picture 2" descr="mono binary Icons PNG - Free PNG and Icons Downloads">
                  <a:extLst>
                    <a:ext uri="{FF2B5EF4-FFF2-40B4-BE49-F238E27FC236}">
                      <a16:creationId xmlns:a16="http://schemas.microsoft.com/office/drawing/2014/main" id="{E77B66BE-84F9-AAEA-ABE6-9B819033A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5153" y="2870755"/>
                  <a:ext cx="568090" cy="5680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6" descr="Wax seal with ribbon icon">
                  <a:extLst>
                    <a:ext uri="{FF2B5EF4-FFF2-40B4-BE49-F238E27FC236}">
                      <a16:creationId xmlns:a16="http://schemas.microsoft.com/office/drawing/2014/main" id="{D0E157E7-BFE7-FE4C-DC85-924B72BB51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5322" y="3309833"/>
                  <a:ext cx="335836" cy="3358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4" name="Picture 2" descr="Handsome woman talking on mobile phone silhouette Vector Image">
                <a:extLst>
                  <a:ext uri="{FF2B5EF4-FFF2-40B4-BE49-F238E27FC236}">
                    <a16:creationId xmlns:a16="http://schemas.microsoft.com/office/drawing/2014/main" id="{AB421AB9-4A1B-F7D4-BF2D-53DC4118F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72" t="6515" r="18334" b="13175"/>
              <a:stretch/>
            </p:blipFill>
            <p:spPr bwMode="auto">
              <a:xfrm flipH="1">
                <a:off x="4821684" y="2605865"/>
                <a:ext cx="528590" cy="10990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Graphic 34" descr="Schoolhouse outline">
                <a:extLst>
                  <a:ext uri="{FF2B5EF4-FFF2-40B4-BE49-F238E27FC236}">
                    <a16:creationId xmlns:a16="http://schemas.microsoft.com/office/drawing/2014/main" id="{F8AC9B98-412A-6FDA-885E-6C22B1B74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6472851" y="2377431"/>
                <a:ext cx="1202307" cy="1202307"/>
              </a:xfrm>
              <a:prstGeom prst="rect">
                <a:avLst/>
              </a:prstGeom>
            </p:spPr>
          </p:pic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8DC462D-E35D-0DF8-AC74-FCB7BEDB25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0881" y="3384675"/>
                <a:ext cx="1031970" cy="0"/>
              </a:xfrm>
              <a:prstGeom prst="straightConnector1">
                <a:avLst/>
              </a:prstGeom>
              <a:ln w="38100" cap="rnd">
                <a:solidFill>
                  <a:schemeClr val="accent1"/>
                </a:solidFill>
                <a:round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26A2985B-9A1C-8257-06D1-4026764257B3}"/>
              </a:ext>
            </a:extLst>
          </p:cNvPr>
          <p:cNvCxnSpPr>
            <a:cxnSpLocks/>
            <a:stCxn id="14" idx="2"/>
            <a:endCxn id="33" idx="1"/>
          </p:cNvCxnSpPr>
          <p:nvPr/>
        </p:nvCxnSpPr>
        <p:spPr>
          <a:xfrm rot="5400000">
            <a:off x="6676133" y="3379488"/>
            <a:ext cx="529305" cy="1102924"/>
          </a:xfrm>
          <a:prstGeom prst="bentConnector2">
            <a:avLst/>
          </a:prstGeom>
          <a:ln w="38100" cap="rnd">
            <a:solidFill>
              <a:schemeClr val="accent1"/>
            </a:solidFill>
            <a:prstDash val="sysDash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Database outline">
            <a:extLst>
              <a:ext uri="{FF2B5EF4-FFF2-40B4-BE49-F238E27FC236}">
                <a16:creationId xmlns:a16="http://schemas.microsoft.com/office/drawing/2014/main" id="{A7918138-3C6F-22F9-B439-9B0E61259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0678" y="3910206"/>
            <a:ext cx="567897" cy="56789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91BC0C6-A40C-F4BB-7937-07C863432289}"/>
              </a:ext>
            </a:extLst>
          </p:cNvPr>
          <p:cNvGrpSpPr/>
          <p:nvPr/>
        </p:nvGrpSpPr>
        <p:grpSpPr>
          <a:xfrm>
            <a:off x="4564220" y="2322779"/>
            <a:ext cx="3192322" cy="1343519"/>
            <a:chOff x="7771174" y="230188"/>
            <a:chExt cx="3192322" cy="134351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A34E38B-F674-F0A6-AAAA-B5D0F8222F99}"/>
                </a:ext>
              </a:extLst>
            </p:cNvPr>
            <p:cNvGrpSpPr/>
            <p:nvPr/>
          </p:nvGrpSpPr>
          <p:grpSpPr>
            <a:xfrm>
              <a:off x="9532328" y="415926"/>
              <a:ext cx="606005" cy="774914"/>
              <a:chOff x="2345153" y="2870755"/>
              <a:chExt cx="606005" cy="774914"/>
            </a:xfrm>
          </p:grpSpPr>
          <p:pic>
            <p:nvPicPr>
              <p:cNvPr id="5" name="Picture 2" descr="mono binary Icons PNG - Free PNG and Icons Downloads">
                <a:extLst>
                  <a:ext uri="{FF2B5EF4-FFF2-40B4-BE49-F238E27FC236}">
                    <a16:creationId xmlns:a16="http://schemas.microsoft.com/office/drawing/2014/main" id="{B5C82C10-973D-D155-FEFB-6153CFDA44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5153" y="2870755"/>
                <a:ext cx="568090" cy="568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6" descr="Wax seal with ribbon icon">
                <a:extLst>
                  <a:ext uri="{FF2B5EF4-FFF2-40B4-BE49-F238E27FC236}">
                    <a16:creationId xmlns:a16="http://schemas.microsoft.com/office/drawing/2014/main" id="{411B9A34-AAA6-9052-7B4D-8BA61901D6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5322" y="3309833"/>
                <a:ext cx="335836" cy="335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53EAFF-4AA3-2C35-C42F-A7A9021AB5F7}"/>
                </a:ext>
              </a:extLst>
            </p:cNvPr>
            <p:cNvGrpSpPr/>
            <p:nvPr/>
          </p:nvGrpSpPr>
          <p:grpSpPr>
            <a:xfrm>
              <a:off x="7771174" y="230188"/>
              <a:ext cx="376238" cy="675540"/>
              <a:chOff x="3400324" y="4527831"/>
              <a:chExt cx="376238" cy="675540"/>
            </a:xfrm>
          </p:grpSpPr>
          <p:pic>
            <p:nvPicPr>
              <p:cNvPr id="8" name="Picture 8" descr="Free smartphone mobile phone cell vector">
                <a:extLst>
                  <a:ext uri="{FF2B5EF4-FFF2-40B4-BE49-F238E27FC236}">
                    <a16:creationId xmlns:a16="http://schemas.microsoft.com/office/drawing/2014/main" id="{68ABCC42-56B3-7F56-27B8-C06BC30E3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00324" y="4527831"/>
                <a:ext cx="376238" cy="675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mono binary Icons PNG - Free PNG and Icons Downloads">
                <a:extLst>
                  <a:ext uri="{FF2B5EF4-FFF2-40B4-BE49-F238E27FC236}">
                    <a16:creationId xmlns:a16="http://schemas.microsoft.com/office/drawing/2014/main" id="{DB7B94AE-CD7A-BAFF-0C14-1FC1699488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838" y="4611227"/>
                <a:ext cx="223210" cy="223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mono binary Icons PNG - Free PNG and Icons Downloads">
                <a:extLst>
                  <a:ext uri="{FF2B5EF4-FFF2-40B4-BE49-F238E27FC236}">
                    <a16:creationId xmlns:a16="http://schemas.microsoft.com/office/drawing/2014/main" id="{10C5588E-5FDB-27A6-6846-F9F1CA0C60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2271" y="4865601"/>
                <a:ext cx="223210" cy="223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Wax seal with ribbon icon">
                <a:extLst>
                  <a:ext uri="{FF2B5EF4-FFF2-40B4-BE49-F238E27FC236}">
                    <a16:creationId xmlns:a16="http://schemas.microsoft.com/office/drawing/2014/main" id="{C2258D14-8156-3F7F-1B02-30327EFA4A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7741" y="4722832"/>
                <a:ext cx="195124" cy="195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Wax seal with ribbon icon">
                <a:extLst>
                  <a:ext uri="{FF2B5EF4-FFF2-40B4-BE49-F238E27FC236}">
                    <a16:creationId xmlns:a16="http://schemas.microsoft.com/office/drawing/2014/main" id="{988E1AFF-18B3-DEFA-CB66-B58983D465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846" y="4944848"/>
                <a:ext cx="195124" cy="195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2" descr="Handsome woman talking on mobile phone silhouette Vector Image">
              <a:extLst>
                <a:ext uri="{FF2B5EF4-FFF2-40B4-BE49-F238E27FC236}">
                  <a16:creationId xmlns:a16="http://schemas.microsoft.com/office/drawing/2014/main" id="{EB90B6E0-3587-09EA-F556-F6C4886098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2" t="6515" r="18334" b="13175"/>
            <a:stretch/>
          </p:blipFill>
          <p:spPr bwMode="auto">
            <a:xfrm>
              <a:off x="10434906" y="474649"/>
              <a:ext cx="528590" cy="1099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phic 15" descr="Schoolhouse outline">
              <a:extLst>
                <a:ext uri="{FF2B5EF4-FFF2-40B4-BE49-F238E27FC236}">
                  <a16:creationId xmlns:a16="http://schemas.microsoft.com/office/drawing/2014/main" id="{2A272BFE-73AE-6D12-1B69-57975B545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10022" y="246215"/>
              <a:ext cx="1202307" cy="1202307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4E07FA7-9B32-298B-F50C-435258A488BF}"/>
                </a:ext>
              </a:extLst>
            </p:cNvPr>
            <p:cNvCxnSpPr>
              <a:cxnSpLocks/>
            </p:cNvCxnSpPr>
            <p:nvPr/>
          </p:nvCxnSpPr>
          <p:spPr>
            <a:xfrm>
              <a:off x="9312329" y="1253459"/>
              <a:ext cx="1031970" cy="0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5C0D7BC2-C7B8-EBEB-C955-EFE85AE7A097}"/>
              </a:ext>
            </a:extLst>
          </p:cNvPr>
          <p:cNvCxnSpPr>
            <a:cxnSpLocks/>
            <a:stCxn id="34" idx="2"/>
            <a:endCxn id="13" idx="1"/>
          </p:cNvCxnSpPr>
          <p:nvPr/>
        </p:nvCxnSpPr>
        <p:spPr>
          <a:xfrm rot="16200000" flipH="1">
            <a:off x="1594617" y="3398094"/>
            <a:ext cx="491506" cy="1100615"/>
          </a:xfrm>
          <a:prstGeom prst="bentConnector2">
            <a:avLst/>
          </a:prstGeom>
          <a:ln w="38100" cap="rnd">
            <a:solidFill>
              <a:schemeClr val="accent1"/>
            </a:solidFill>
            <a:prstDash val="sysDash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84087DE-EA82-74E1-1DB4-6A3B887DDD3C}"/>
              </a:ext>
            </a:extLst>
          </p:cNvPr>
          <p:cNvGrpSpPr/>
          <p:nvPr/>
        </p:nvGrpSpPr>
        <p:grpSpPr>
          <a:xfrm>
            <a:off x="7924496" y="2163582"/>
            <a:ext cx="3580541" cy="1539067"/>
            <a:chOff x="7924496" y="2163582"/>
            <a:chExt cx="3580541" cy="153906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71A9667-115A-0FA1-89C3-EA185408E147}"/>
                </a:ext>
              </a:extLst>
            </p:cNvPr>
            <p:cNvGrpSpPr/>
            <p:nvPr/>
          </p:nvGrpSpPr>
          <p:grpSpPr>
            <a:xfrm>
              <a:off x="10619910" y="2690828"/>
              <a:ext cx="404554" cy="517314"/>
              <a:chOff x="2345153" y="2870755"/>
              <a:chExt cx="606005" cy="774914"/>
            </a:xfrm>
          </p:grpSpPr>
          <p:pic>
            <p:nvPicPr>
              <p:cNvPr id="57" name="Picture 2" descr="mono binary Icons PNG - Free PNG and Icons Downloads">
                <a:extLst>
                  <a:ext uri="{FF2B5EF4-FFF2-40B4-BE49-F238E27FC236}">
                    <a16:creationId xmlns:a16="http://schemas.microsoft.com/office/drawing/2014/main" id="{1393C31B-ECAB-7780-04E4-88143404F8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5153" y="2870755"/>
                <a:ext cx="568090" cy="568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6" descr="Wax seal with ribbon icon">
                <a:extLst>
                  <a:ext uri="{FF2B5EF4-FFF2-40B4-BE49-F238E27FC236}">
                    <a16:creationId xmlns:a16="http://schemas.microsoft.com/office/drawing/2014/main" id="{40003C2C-4ED6-40F1-0BBF-4DAB379070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5322" y="3309833"/>
                <a:ext cx="335836" cy="335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2" descr="mono binary Icons PNG - Free PNG and Icons Downloads">
              <a:extLst>
                <a:ext uri="{FF2B5EF4-FFF2-40B4-BE49-F238E27FC236}">
                  <a16:creationId xmlns:a16="http://schemas.microsoft.com/office/drawing/2014/main" id="{04BEFA7D-6AE6-BC59-C53E-11215BA0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0556" y="2690828"/>
              <a:ext cx="379243" cy="379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80A001C-C88C-A09C-42AA-4C8FD135C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54241" y="2546124"/>
              <a:ext cx="849430" cy="979510"/>
            </a:xfrm>
            <a:prstGeom prst="rect">
              <a:avLst/>
            </a:prstGeom>
          </p:spPr>
        </p:pic>
        <p:pic>
          <p:nvPicPr>
            <p:cNvPr id="65" name="Picture 2" descr="Handsome woman talking on mobile phone silhouette Vector Image">
              <a:extLst>
                <a:ext uri="{FF2B5EF4-FFF2-40B4-BE49-F238E27FC236}">
                  <a16:creationId xmlns:a16="http://schemas.microsoft.com/office/drawing/2014/main" id="{9CE90A43-64A2-06EA-5F87-B2F6E5DB08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2" t="6515" r="18334" b="13175"/>
            <a:stretch/>
          </p:blipFill>
          <p:spPr bwMode="auto">
            <a:xfrm>
              <a:off x="10976447" y="2603591"/>
              <a:ext cx="528590" cy="1099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82729FC-98E0-A048-8974-7F3AE45D9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62149" y="3192497"/>
              <a:ext cx="774056" cy="13169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Graphic 74" descr="Schoolhouse outline">
              <a:extLst>
                <a:ext uri="{FF2B5EF4-FFF2-40B4-BE49-F238E27FC236}">
                  <a16:creationId xmlns:a16="http://schemas.microsoft.com/office/drawing/2014/main" id="{427F47C3-1845-67AC-58B6-FFDC5EE3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24496" y="2476349"/>
              <a:ext cx="1202307" cy="1202307"/>
            </a:xfrm>
            <a:prstGeom prst="rect">
              <a:avLst/>
            </a:prstGeom>
          </p:spPr>
        </p:pic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A735BB5-AE2B-78B4-185B-8A8DC0312F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64344" y="3175433"/>
              <a:ext cx="774056" cy="13169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6" name="Picture 4" descr="Job Search Icon Afbeelding door Symbolic Language · Creative Fabrica">
              <a:extLst>
                <a:ext uri="{FF2B5EF4-FFF2-40B4-BE49-F238E27FC236}">
                  <a16:creationId xmlns:a16="http://schemas.microsoft.com/office/drawing/2014/main" id="{1C246642-7899-65EF-A5F3-8EA4CCC16C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72" y="2163582"/>
              <a:ext cx="872304" cy="58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6" descr="Wax seal with ribbon icon">
              <a:extLst>
                <a:ext uri="{FF2B5EF4-FFF2-40B4-BE49-F238E27FC236}">
                  <a16:creationId xmlns:a16="http://schemas.microsoft.com/office/drawing/2014/main" id="{691F20C2-D630-8FD6-6935-0C6DB087A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0914" y="2983946"/>
              <a:ext cx="224196" cy="224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645AD2D-C1C5-3384-2721-08700632028E}"/>
                </a:ext>
              </a:extLst>
            </p:cNvPr>
            <p:cNvGrpSpPr/>
            <p:nvPr/>
          </p:nvGrpSpPr>
          <p:grpSpPr>
            <a:xfrm>
              <a:off x="10600727" y="2234173"/>
              <a:ext cx="487465" cy="487465"/>
              <a:chOff x="7680763" y="670560"/>
              <a:chExt cx="487465" cy="487465"/>
            </a:xfrm>
          </p:grpSpPr>
          <p:pic>
            <p:nvPicPr>
              <p:cNvPr id="47" name="Graphic 46" descr="Magnifying glass with solid fill">
                <a:extLst>
                  <a:ext uri="{FF2B5EF4-FFF2-40B4-BE49-F238E27FC236}">
                    <a16:creationId xmlns:a16="http://schemas.microsoft.com/office/drawing/2014/main" id="{CB4F9BAD-F609-4820-92F5-490FFAD76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680763" y="670560"/>
                <a:ext cx="487465" cy="487465"/>
              </a:xfrm>
              <a:prstGeom prst="rect">
                <a:avLst/>
              </a:prstGeom>
            </p:spPr>
          </p:pic>
          <p:pic>
            <p:nvPicPr>
              <p:cNvPr id="49" name="Graphic 48" descr="Schoolhouse outline">
                <a:extLst>
                  <a:ext uri="{FF2B5EF4-FFF2-40B4-BE49-F238E27FC236}">
                    <a16:creationId xmlns:a16="http://schemas.microsoft.com/office/drawing/2014/main" id="{6DBBFFC8-FEF1-FF88-2C75-451A3A209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756542" y="670560"/>
                <a:ext cx="320658" cy="32065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8727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ifiable credentials facilitate interactions through SSI's notion of the trust triangle">
            <a:extLst>
              <a:ext uri="{FF2B5EF4-FFF2-40B4-BE49-F238E27FC236}">
                <a16:creationId xmlns:a16="http://schemas.microsoft.com/office/drawing/2014/main" id="{2F8790E0-3DAA-A1F3-17A2-8A8B7FCC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" y="765532"/>
            <a:ext cx="10160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9B28D644-B8B6-09DB-EEF1-C85ED4015A17}"/>
              </a:ext>
            </a:extLst>
          </p:cNvPr>
          <p:cNvSpPr/>
          <p:nvPr/>
        </p:nvSpPr>
        <p:spPr>
          <a:xfrm>
            <a:off x="4535772" y="5239265"/>
            <a:ext cx="2743569" cy="1399530"/>
          </a:xfrm>
          <a:prstGeom prst="roundRect">
            <a:avLst>
              <a:gd name="adj" fmla="val 78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EBSI (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interop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varianten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Velocity (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concurrenten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DUO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Diplomaregister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SURF Edubadges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Centraal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Register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Techniek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Many, many others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926480C-A425-B7DA-D560-729C31CD1DE5}"/>
              </a:ext>
            </a:extLst>
          </p:cNvPr>
          <p:cNvSpPr txBox="1"/>
          <p:nvPr/>
        </p:nvSpPr>
        <p:spPr>
          <a:xfrm>
            <a:off x="867719" y="411589"/>
            <a:ext cx="6965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871810"/>
                </a:solidFill>
                <a:latin typeface="+mj-lt"/>
              </a:rPr>
              <a:t>Uitgave</a:t>
            </a:r>
            <a:r>
              <a:rPr lang="en-GB" sz="3600" dirty="0">
                <a:solidFill>
                  <a:srgbClr val="871810"/>
                </a:solidFill>
                <a:latin typeface="+mj-lt"/>
              </a:rPr>
              <a:t> </a:t>
            </a:r>
            <a:r>
              <a:rPr lang="en-GB" sz="3600" dirty="0" err="1">
                <a:solidFill>
                  <a:srgbClr val="871810"/>
                </a:solidFill>
                <a:latin typeface="+mj-lt"/>
              </a:rPr>
              <a:t>en</a:t>
            </a:r>
            <a:r>
              <a:rPr lang="en-GB" sz="3600" dirty="0">
                <a:solidFill>
                  <a:srgbClr val="871810"/>
                </a:solidFill>
                <a:latin typeface="+mj-lt"/>
              </a:rPr>
              <a:t> </a:t>
            </a:r>
            <a:r>
              <a:rPr lang="en-GB" sz="3600" dirty="0" err="1">
                <a:solidFill>
                  <a:srgbClr val="871810"/>
                </a:solidFill>
                <a:latin typeface="+mj-lt"/>
              </a:rPr>
              <a:t>verificatie</a:t>
            </a:r>
            <a:r>
              <a:rPr lang="en-GB" sz="3600" dirty="0">
                <a:solidFill>
                  <a:srgbClr val="871810"/>
                </a:solidFill>
                <a:latin typeface="+mj-lt"/>
              </a:rPr>
              <a:t> van credentials</a:t>
            </a:r>
          </a:p>
        </p:txBody>
      </p:sp>
    </p:spTree>
    <p:extLst>
      <p:ext uri="{BB962C8B-B14F-4D97-AF65-F5344CB8AC3E}">
        <p14:creationId xmlns:p14="http://schemas.microsoft.com/office/powerpoint/2010/main" val="398722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D3BB31EB-DB5C-B54A-A30D-F66A1E86601E}"/>
              </a:ext>
            </a:extLst>
          </p:cNvPr>
          <p:cNvSpPr/>
          <p:nvPr/>
        </p:nvSpPr>
        <p:spPr>
          <a:xfrm>
            <a:off x="8213835" y="1348548"/>
            <a:ext cx="1710094" cy="547846"/>
          </a:xfrm>
          <a:prstGeom prst="wedgeRectCallout">
            <a:avLst>
              <a:gd name="adj1" fmla="val -125742"/>
              <a:gd name="adj2" fmla="val 22476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23EB7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20-11-2025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123EB7"/>
                </a:solidFill>
                <a:latin typeface="FS Me Pro"/>
              </a:rPr>
              <a:t>Implementing  acts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23EB7"/>
              </a:solidFill>
              <a:effectLst/>
              <a:uLnTx/>
              <a:uFillTx/>
              <a:latin typeface="FS Me Pro"/>
              <a:ea typeface="+mn-ea"/>
              <a:cs typeface="+mn-cs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7F270A2-2686-E2C2-35D5-7B93ED00977C}"/>
              </a:ext>
            </a:extLst>
          </p:cNvPr>
          <p:cNvSpPr/>
          <p:nvPr/>
        </p:nvSpPr>
        <p:spPr>
          <a:xfrm>
            <a:off x="6451839" y="1356987"/>
            <a:ext cx="1710094" cy="529840"/>
          </a:xfrm>
          <a:prstGeom prst="wedgeRectCallout">
            <a:avLst>
              <a:gd name="adj1" fmla="val -87124"/>
              <a:gd name="adj2" fmla="val 24258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23EB7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20-05-2024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23EB7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23EB7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eIDAS 2.0 in force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0DC3D01-9825-2493-105B-36EA6423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81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Roadmap </a:t>
            </a:r>
            <a:r>
              <a:rPr lang="en-GB" sz="3600" dirty="0" err="1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voor</a:t>
            </a:r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de EU </a:t>
            </a:r>
            <a:r>
              <a:rPr lang="en-GB" sz="3600" dirty="0" err="1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en</a:t>
            </a:r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Nederland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73446F-C265-D469-1E5D-C6F46947030D}"/>
              </a:ext>
            </a:extLst>
          </p:cNvPr>
          <p:cNvGrpSpPr/>
          <p:nvPr/>
        </p:nvGrpSpPr>
        <p:grpSpPr>
          <a:xfrm>
            <a:off x="1252598" y="1960697"/>
            <a:ext cx="10101202" cy="3858212"/>
            <a:chOff x="245808" y="1386828"/>
            <a:chExt cx="12228097" cy="500595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D4682F4-F591-D4B3-EB83-436C61C0EA47}"/>
                </a:ext>
              </a:extLst>
            </p:cNvPr>
            <p:cNvCxnSpPr>
              <a:cxnSpLocks/>
            </p:cNvCxnSpPr>
            <p:nvPr/>
          </p:nvCxnSpPr>
          <p:spPr>
            <a:xfrm>
              <a:off x="832295" y="3759825"/>
              <a:ext cx="10751275" cy="0"/>
            </a:xfrm>
            <a:prstGeom prst="straightConnector1">
              <a:avLst/>
            </a:prstGeom>
            <a:ln w="57150" cap="rnd">
              <a:solidFill>
                <a:srgbClr val="00030A"/>
              </a:solidFill>
              <a:prstDash val="lgDash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335B98-E78B-967A-D883-08176426A73B}"/>
                </a:ext>
              </a:extLst>
            </p:cNvPr>
            <p:cNvSpPr txBox="1"/>
            <p:nvPr/>
          </p:nvSpPr>
          <p:spPr>
            <a:xfrm>
              <a:off x="832295" y="3926249"/>
              <a:ext cx="2005261" cy="220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30A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2022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4D0735-ABF4-5FC6-D361-111C81DFEFFD}"/>
                </a:ext>
              </a:extLst>
            </p:cNvPr>
            <p:cNvSpPr txBox="1"/>
            <p:nvPr/>
          </p:nvSpPr>
          <p:spPr>
            <a:xfrm>
              <a:off x="2759565" y="3926249"/>
              <a:ext cx="2005261" cy="220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30A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2023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4EAE98-E8F8-465C-0362-995212012DA6}"/>
                </a:ext>
              </a:extLst>
            </p:cNvPr>
            <p:cNvSpPr txBox="1"/>
            <p:nvPr/>
          </p:nvSpPr>
          <p:spPr>
            <a:xfrm>
              <a:off x="4686835" y="3926249"/>
              <a:ext cx="2005261" cy="220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30A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2024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05B6E2-9C50-2E84-8124-9782E7759668}"/>
                </a:ext>
              </a:extLst>
            </p:cNvPr>
            <p:cNvSpPr txBox="1"/>
            <p:nvPr/>
          </p:nvSpPr>
          <p:spPr>
            <a:xfrm>
              <a:off x="6614105" y="3926249"/>
              <a:ext cx="2005261" cy="220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30A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511AA08-94EA-C70E-3864-93BA66F59E44}"/>
                </a:ext>
              </a:extLst>
            </p:cNvPr>
            <p:cNvSpPr/>
            <p:nvPr/>
          </p:nvSpPr>
          <p:spPr>
            <a:xfrm>
              <a:off x="2336254" y="2936161"/>
              <a:ext cx="2625305" cy="312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eIDAS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 negotiations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68276EB-2AA2-3461-50AD-ED2B19FEE220}"/>
                </a:ext>
              </a:extLst>
            </p:cNvPr>
            <p:cNvSpPr/>
            <p:nvPr/>
          </p:nvSpPr>
          <p:spPr>
            <a:xfrm>
              <a:off x="245808" y="2927436"/>
              <a:ext cx="2005261" cy="312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eIDAS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 revisions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F4A144-6640-FD78-DEB5-BF4CB1E234CF}"/>
                </a:ext>
              </a:extLst>
            </p:cNvPr>
            <p:cNvSpPr txBox="1"/>
            <p:nvPr/>
          </p:nvSpPr>
          <p:spPr>
            <a:xfrm>
              <a:off x="5202139" y="2570993"/>
              <a:ext cx="45719" cy="457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0" name="Speech Bubble: Rectangle 29">
              <a:extLst>
                <a:ext uri="{FF2B5EF4-FFF2-40B4-BE49-F238E27FC236}">
                  <a16:creationId xmlns:a16="http://schemas.microsoft.com/office/drawing/2014/main" id="{31B0B5C3-C449-CFF0-3010-652C5A50CC04}"/>
                </a:ext>
              </a:extLst>
            </p:cNvPr>
            <p:cNvSpPr/>
            <p:nvPr/>
          </p:nvSpPr>
          <p:spPr>
            <a:xfrm>
              <a:off x="4700527" y="1397426"/>
              <a:ext cx="2070169" cy="687456"/>
            </a:xfrm>
            <a:prstGeom prst="wedgeRectCallout">
              <a:avLst>
                <a:gd name="adj1" fmla="val -26227"/>
                <a:gd name="adj2" fmla="val 12114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29-02-2024 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eIDAS 2.0 European Parliament + ARF 1.2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AC5944-06F8-785C-F9AD-8666C8A7293B}"/>
                </a:ext>
              </a:extLst>
            </p:cNvPr>
            <p:cNvSpPr/>
            <p:nvPr/>
          </p:nvSpPr>
          <p:spPr>
            <a:xfrm>
              <a:off x="5488693" y="2938032"/>
              <a:ext cx="4523600" cy="312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eIDAS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 implementation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C3C724-7125-6445-7584-3E23E2F462F5}"/>
                </a:ext>
              </a:extLst>
            </p:cNvPr>
            <p:cNvSpPr txBox="1"/>
            <p:nvPr/>
          </p:nvSpPr>
          <p:spPr>
            <a:xfrm>
              <a:off x="2991741" y="2594512"/>
              <a:ext cx="45719" cy="457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3" name="Speech Bubble: Rectangle 32">
              <a:extLst>
                <a:ext uri="{FF2B5EF4-FFF2-40B4-BE49-F238E27FC236}">
                  <a16:creationId xmlns:a16="http://schemas.microsoft.com/office/drawing/2014/main" id="{9101823C-6F57-B0C7-0D93-78214A5B0F9E}"/>
                </a:ext>
              </a:extLst>
            </p:cNvPr>
            <p:cNvSpPr/>
            <p:nvPr/>
          </p:nvSpPr>
          <p:spPr>
            <a:xfrm>
              <a:off x="2453501" y="1386828"/>
              <a:ext cx="1749537" cy="740076"/>
            </a:xfrm>
            <a:prstGeom prst="wedgeRectCallout">
              <a:avLst>
                <a:gd name="adj1" fmla="val -17208"/>
                <a:gd name="adj2" fmla="val 108084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Architectural Reference Framework 1.0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F140CBE-4571-6AA6-70E6-002AB66B3598}"/>
                </a:ext>
              </a:extLst>
            </p:cNvPr>
            <p:cNvSpPr/>
            <p:nvPr/>
          </p:nvSpPr>
          <p:spPr>
            <a:xfrm>
              <a:off x="3799419" y="3318580"/>
              <a:ext cx="4202415" cy="3339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Large Scale Pilots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89015D-F902-0AA8-E71F-BF971BB37FFE}"/>
                </a:ext>
              </a:extLst>
            </p:cNvPr>
            <p:cNvSpPr txBox="1"/>
            <p:nvPr/>
          </p:nvSpPr>
          <p:spPr>
            <a:xfrm>
              <a:off x="6907848" y="2593854"/>
              <a:ext cx="45719" cy="457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6" name="Speech Bubble: Rectangle 35">
              <a:extLst>
                <a:ext uri="{FF2B5EF4-FFF2-40B4-BE49-F238E27FC236}">
                  <a16:creationId xmlns:a16="http://schemas.microsoft.com/office/drawing/2014/main" id="{1C511756-E362-BC7B-B2AF-F3EEE6777F05}"/>
                </a:ext>
              </a:extLst>
            </p:cNvPr>
            <p:cNvSpPr/>
            <p:nvPr/>
          </p:nvSpPr>
          <p:spPr>
            <a:xfrm>
              <a:off x="7798026" y="1395814"/>
              <a:ext cx="1749537" cy="687456"/>
            </a:xfrm>
            <a:prstGeom prst="wedgeRectCallout">
              <a:avLst>
                <a:gd name="adj1" fmla="val -85241"/>
                <a:gd name="adj2" fmla="val 12566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Architectural Reference Framework 2.0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C01562-E0F9-3FF2-3179-E62D72415E93}"/>
                </a:ext>
              </a:extLst>
            </p:cNvPr>
            <p:cNvSpPr txBox="1"/>
            <p:nvPr/>
          </p:nvSpPr>
          <p:spPr>
            <a:xfrm>
              <a:off x="9889284" y="2593853"/>
              <a:ext cx="45719" cy="457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8" name="Speech Bubble: Rectangle 37">
              <a:extLst>
                <a:ext uri="{FF2B5EF4-FFF2-40B4-BE49-F238E27FC236}">
                  <a16:creationId xmlns:a16="http://schemas.microsoft.com/office/drawing/2014/main" id="{F0EA97F6-6981-A826-E52F-A80F228569B3}"/>
                </a:ext>
              </a:extLst>
            </p:cNvPr>
            <p:cNvSpPr/>
            <p:nvPr/>
          </p:nvSpPr>
          <p:spPr>
            <a:xfrm>
              <a:off x="9665491" y="1387125"/>
              <a:ext cx="1506757" cy="700323"/>
            </a:xfrm>
            <a:prstGeom prst="wedgeRectCallout">
              <a:avLst>
                <a:gd name="adj1" fmla="val -29229"/>
                <a:gd name="adj2" fmla="val 11622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123EB7"/>
                  </a:solidFill>
                  <a:latin typeface="FS Me Pro"/>
                </a:rPr>
                <a:t>H2 2026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 EUDIW in effect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C7E1A60-21EA-8C7B-4D71-EE431E1BFE33}"/>
                </a:ext>
              </a:extLst>
            </p:cNvPr>
            <p:cNvSpPr txBox="1"/>
            <p:nvPr/>
          </p:nvSpPr>
          <p:spPr>
            <a:xfrm>
              <a:off x="8541375" y="3926249"/>
              <a:ext cx="2005261" cy="220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30A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2026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3550D8-AFBE-8AC6-0684-52E12BD0FC50}"/>
                </a:ext>
              </a:extLst>
            </p:cNvPr>
            <p:cNvSpPr txBox="1"/>
            <p:nvPr/>
          </p:nvSpPr>
          <p:spPr>
            <a:xfrm>
              <a:off x="10468644" y="3926766"/>
              <a:ext cx="2005261" cy="220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30A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2027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6969CCE-C88D-D0DF-C9EE-F8838E511654}"/>
                </a:ext>
              </a:extLst>
            </p:cNvPr>
            <p:cNvSpPr txBox="1"/>
            <p:nvPr/>
          </p:nvSpPr>
          <p:spPr>
            <a:xfrm>
              <a:off x="11448414" y="4941878"/>
              <a:ext cx="45719" cy="457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2" name="Speech Bubble: Rectangle 41">
              <a:extLst>
                <a:ext uri="{FF2B5EF4-FFF2-40B4-BE49-F238E27FC236}">
                  <a16:creationId xmlns:a16="http://schemas.microsoft.com/office/drawing/2014/main" id="{34D7D4CF-757E-187A-2768-F9F6C82E527B}"/>
                </a:ext>
              </a:extLst>
            </p:cNvPr>
            <p:cNvSpPr/>
            <p:nvPr/>
          </p:nvSpPr>
          <p:spPr>
            <a:xfrm>
              <a:off x="9053045" y="5652979"/>
              <a:ext cx="2183709" cy="739799"/>
            </a:xfrm>
            <a:prstGeom prst="wedgeRectCallout">
              <a:avLst>
                <a:gd name="adj1" fmla="val 57859"/>
                <a:gd name="adj2" fmla="val -10525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EUDIW acceptance mandatory for some private sectors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BF73A27-72E0-52BD-1681-1AD537F84785}"/>
                </a:ext>
              </a:extLst>
            </p:cNvPr>
            <p:cNvSpPr txBox="1"/>
            <p:nvPr/>
          </p:nvSpPr>
          <p:spPr>
            <a:xfrm>
              <a:off x="6987447" y="4954452"/>
              <a:ext cx="45719" cy="457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4" name="Speech Bubble: Rectangle 43">
              <a:extLst>
                <a:ext uri="{FF2B5EF4-FFF2-40B4-BE49-F238E27FC236}">
                  <a16:creationId xmlns:a16="http://schemas.microsoft.com/office/drawing/2014/main" id="{653483A9-C137-775C-87DF-D86D9A9364CE}"/>
                </a:ext>
              </a:extLst>
            </p:cNvPr>
            <p:cNvSpPr/>
            <p:nvPr/>
          </p:nvSpPr>
          <p:spPr>
            <a:xfrm>
              <a:off x="5366084" y="5652979"/>
              <a:ext cx="1604211" cy="739799"/>
            </a:xfrm>
            <a:prstGeom prst="wedgeRectCallout">
              <a:avLst>
                <a:gd name="adj1" fmla="val 44256"/>
                <a:gd name="adj2" fmla="val -10690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National wallets notified to EU</a:t>
              </a:r>
            </a:p>
          </p:txBody>
        </p:sp>
        <p:sp>
          <p:nvSpPr>
            <p:cNvPr id="45" name="Speech Bubble: Rectangle 44">
              <a:extLst>
                <a:ext uri="{FF2B5EF4-FFF2-40B4-BE49-F238E27FC236}">
                  <a16:creationId xmlns:a16="http://schemas.microsoft.com/office/drawing/2014/main" id="{3EE73D65-8E82-7156-8EFC-7F164A1B2518}"/>
                </a:ext>
              </a:extLst>
            </p:cNvPr>
            <p:cNvSpPr/>
            <p:nvPr/>
          </p:nvSpPr>
          <p:spPr>
            <a:xfrm>
              <a:off x="7250097" y="5652979"/>
              <a:ext cx="1604211" cy="739799"/>
            </a:xfrm>
            <a:prstGeom prst="wedgeRectCallout">
              <a:avLst>
                <a:gd name="adj1" fmla="val 72227"/>
                <a:gd name="adj2" fmla="val -13990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Wallets operational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Public Sector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6C637F-BCCA-C2E2-AA78-592E47D8542A}"/>
                </a:ext>
              </a:extLst>
            </p:cNvPr>
            <p:cNvSpPr txBox="1"/>
            <p:nvPr/>
          </p:nvSpPr>
          <p:spPr>
            <a:xfrm>
              <a:off x="9320605" y="4827794"/>
              <a:ext cx="45719" cy="457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C4E6B43-19F0-9737-9FAF-033C2313E0FE}"/>
                </a:ext>
              </a:extLst>
            </p:cNvPr>
            <p:cNvSpPr/>
            <p:nvPr/>
          </p:nvSpPr>
          <p:spPr>
            <a:xfrm>
              <a:off x="3079560" y="4232018"/>
              <a:ext cx="2655624" cy="3128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NL ref wallet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7F26F93-5EAF-8B36-2DC5-E70FE1391E70}"/>
                </a:ext>
              </a:extLst>
            </p:cNvPr>
            <p:cNvCxnSpPr>
              <a:cxnSpLocks/>
            </p:cNvCxnSpPr>
            <p:nvPr/>
          </p:nvCxnSpPr>
          <p:spPr>
            <a:xfrm>
              <a:off x="824546" y="3654477"/>
              <a:ext cx="0" cy="286719"/>
            </a:xfrm>
            <a:prstGeom prst="line">
              <a:avLst/>
            </a:prstGeom>
            <a:ln w="38100" cap="rnd">
              <a:solidFill>
                <a:srgbClr val="26262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2399CE-8E96-3BD2-F434-3374F4818FC4}"/>
                </a:ext>
              </a:extLst>
            </p:cNvPr>
            <p:cNvCxnSpPr>
              <a:cxnSpLocks/>
            </p:cNvCxnSpPr>
            <p:nvPr/>
          </p:nvCxnSpPr>
          <p:spPr>
            <a:xfrm>
              <a:off x="2894086" y="3654477"/>
              <a:ext cx="0" cy="286719"/>
            </a:xfrm>
            <a:prstGeom prst="line">
              <a:avLst/>
            </a:prstGeom>
            <a:ln w="38100" cap="rnd">
              <a:solidFill>
                <a:srgbClr val="26262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157EE6-C358-74D9-E528-A6B7F8500404}"/>
                </a:ext>
              </a:extLst>
            </p:cNvPr>
            <p:cNvCxnSpPr>
              <a:cxnSpLocks/>
            </p:cNvCxnSpPr>
            <p:nvPr/>
          </p:nvCxnSpPr>
          <p:spPr>
            <a:xfrm>
              <a:off x="4963626" y="3654477"/>
              <a:ext cx="0" cy="286719"/>
            </a:xfrm>
            <a:prstGeom prst="line">
              <a:avLst/>
            </a:prstGeom>
            <a:ln w="38100" cap="rnd">
              <a:solidFill>
                <a:srgbClr val="26262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A9B9361-7B6E-F448-E2D2-D5AE11F0A3C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166" y="3654477"/>
              <a:ext cx="0" cy="286719"/>
            </a:xfrm>
            <a:prstGeom prst="line">
              <a:avLst/>
            </a:prstGeom>
            <a:ln w="38100" cap="rnd">
              <a:solidFill>
                <a:srgbClr val="26262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9F00E56-86D2-27C5-3267-AC657763316F}"/>
                </a:ext>
              </a:extLst>
            </p:cNvPr>
            <p:cNvCxnSpPr>
              <a:cxnSpLocks/>
            </p:cNvCxnSpPr>
            <p:nvPr/>
          </p:nvCxnSpPr>
          <p:spPr>
            <a:xfrm>
              <a:off x="9102706" y="3654477"/>
              <a:ext cx="0" cy="286719"/>
            </a:xfrm>
            <a:prstGeom prst="line">
              <a:avLst/>
            </a:prstGeom>
            <a:ln w="38100" cap="rnd">
              <a:solidFill>
                <a:srgbClr val="26262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21DC26-DF03-A713-9C12-3872DCAF544F}"/>
                </a:ext>
              </a:extLst>
            </p:cNvPr>
            <p:cNvCxnSpPr>
              <a:cxnSpLocks/>
            </p:cNvCxnSpPr>
            <p:nvPr/>
          </p:nvCxnSpPr>
          <p:spPr>
            <a:xfrm>
              <a:off x="11172248" y="3654477"/>
              <a:ext cx="0" cy="286719"/>
            </a:xfrm>
            <a:prstGeom prst="line">
              <a:avLst/>
            </a:prstGeom>
            <a:ln w="38100" cap="rnd">
              <a:solidFill>
                <a:srgbClr val="26262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Speech Bubble: Rectangle 2">
              <a:extLst>
                <a:ext uri="{FF2B5EF4-FFF2-40B4-BE49-F238E27FC236}">
                  <a16:creationId xmlns:a16="http://schemas.microsoft.com/office/drawing/2014/main" id="{DF27FC6F-A73B-715F-0149-3504FFE671A7}"/>
                </a:ext>
              </a:extLst>
            </p:cNvPr>
            <p:cNvSpPr/>
            <p:nvPr/>
          </p:nvSpPr>
          <p:spPr>
            <a:xfrm>
              <a:off x="4700100" y="1395814"/>
              <a:ext cx="2070169" cy="687456"/>
            </a:xfrm>
            <a:prstGeom prst="wedgeRectCallout">
              <a:avLst>
                <a:gd name="adj1" fmla="val -26227"/>
                <a:gd name="adj2" fmla="val 12114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29-02-2024 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23EB7"/>
                  </a:solidFill>
                  <a:effectLst/>
                  <a:uLnTx/>
                  <a:uFillTx/>
                  <a:latin typeface="FS Me Pro"/>
                  <a:ea typeface="+mn-ea"/>
                  <a:cs typeface="+mn-cs"/>
                </a:rPr>
                <a:t>eIDAS 2.0 European Parliament + ARF 1.2</a:t>
              </a:r>
            </a:p>
          </p:txBody>
        </p:sp>
      </p:grpSp>
      <p:pic>
        <p:nvPicPr>
          <p:cNvPr id="1026" name="Picture 2" descr="Flag For Flag Netherlands Vector SVG Icon - SVG Repo">
            <a:extLst>
              <a:ext uri="{FF2B5EF4-FFF2-40B4-BE49-F238E27FC236}">
                <a16:creationId xmlns:a16="http://schemas.microsoft.com/office/drawing/2014/main" id="{DEA91AEF-150B-AA61-2A79-B27EAA26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" y="3818922"/>
            <a:ext cx="1010858" cy="9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ropean union - Free flags icons">
            <a:extLst>
              <a:ext uri="{FF2B5EF4-FFF2-40B4-BE49-F238E27FC236}">
                <a16:creationId xmlns:a16="http://schemas.microsoft.com/office/drawing/2014/main" id="{2191FE1B-17B2-7525-06EE-6CEAC24BD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" y="2799658"/>
            <a:ext cx="1010858" cy="9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35F79F-9486-989C-8EDC-9E777FE56ADB}"/>
              </a:ext>
            </a:extLst>
          </p:cNvPr>
          <p:cNvSpPr/>
          <p:nvPr/>
        </p:nvSpPr>
        <p:spPr>
          <a:xfrm>
            <a:off x="5919942" y="4152420"/>
            <a:ext cx="3675803" cy="24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NL BZK wallet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52FD9-551C-ABB3-CD22-C27346C03D5A}"/>
              </a:ext>
            </a:extLst>
          </p:cNvPr>
          <p:cNvSpPr txBox="1"/>
          <p:nvPr/>
        </p:nvSpPr>
        <p:spPr>
          <a:xfrm>
            <a:off x="5768304" y="2873362"/>
            <a:ext cx="37767" cy="352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23EB7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915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3FF26-F60D-4848-DE84-BCADAB57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Wat </a:t>
            </a:r>
            <a:r>
              <a:rPr lang="en-GB" sz="3600" dirty="0" err="1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hebben</a:t>
            </a:r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we </a:t>
            </a:r>
            <a:r>
              <a:rPr lang="en-GB" sz="3600" dirty="0" err="1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nodig</a:t>
            </a:r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n-GB" sz="3600" dirty="0" err="1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voor</a:t>
            </a:r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Skills?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6E8C0-5D78-F8E0-B377-CFB9D2D50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Wallet en protocol voor </a:t>
            </a:r>
            <a:r>
              <a:rPr lang="nl-NL" dirty="0" err="1"/>
              <a:t>issuing</a:t>
            </a:r>
            <a:r>
              <a:rPr lang="nl-NL" dirty="0"/>
              <a:t>/</a:t>
            </a:r>
            <a:r>
              <a:rPr lang="nl-NL" dirty="0" err="1"/>
              <a:t>verifying</a:t>
            </a:r>
            <a:r>
              <a:rPr lang="nl-NL" dirty="0"/>
              <a:t> 	</a:t>
            </a:r>
          </a:p>
          <a:p>
            <a:r>
              <a:rPr lang="nl-NL" dirty="0" err="1"/>
              <a:t>Interoperabele</a:t>
            </a:r>
            <a:r>
              <a:rPr lang="nl-NL" dirty="0"/>
              <a:t> infrastructuur voor skills 	</a:t>
            </a:r>
          </a:p>
          <a:p>
            <a:pPr lvl="1"/>
            <a:r>
              <a:rPr lang="nl-NL" dirty="0"/>
              <a:t>Stedenbouwkundig plan			</a:t>
            </a:r>
          </a:p>
          <a:p>
            <a:pPr lvl="1"/>
            <a:r>
              <a:rPr lang="nl-NL" dirty="0"/>
              <a:t>Afsprakenstelsel voor Technische-			</a:t>
            </a:r>
            <a:r>
              <a:rPr lang="nl-NL" i="1" dirty="0"/>
              <a:t>ARF 2.0</a:t>
            </a:r>
          </a:p>
          <a:p>
            <a:pPr lvl="1"/>
            <a:r>
              <a:rPr lang="nl-NL" dirty="0"/>
              <a:t>Juridische-					</a:t>
            </a:r>
            <a:r>
              <a:rPr lang="nl-NL" i="1" dirty="0"/>
              <a:t>eIDAS2 + </a:t>
            </a:r>
            <a:r>
              <a:rPr lang="nl-NL" i="1" dirty="0" err="1"/>
              <a:t>I.Acts</a:t>
            </a:r>
            <a:r>
              <a:rPr lang="nl-NL" i="1" dirty="0"/>
              <a:t> en GDPR/AVG</a:t>
            </a:r>
          </a:p>
          <a:p>
            <a:pPr lvl="1"/>
            <a:r>
              <a:rPr lang="nl-NL" dirty="0"/>
              <a:t>Semantische-					</a:t>
            </a:r>
            <a:r>
              <a:rPr lang="nl-NL" i="1" dirty="0"/>
              <a:t>Competent NL / ESCO</a:t>
            </a:r>
          </a:p>
          <a:p>
            <a:pPr lvl="1"/>
            <a:r>
              <a:rPr lang="nl-NL" dirty="0"/>
              <a:t>En organisatorische interoperabiliteit		</a:t>
            </a:r>
            <a:r>
              <a:rPr lang="nl-NL" i="1" dirty="0"/>
              <a:t>HRM en SSI</a:t>
            </a:r>
            <a:r>
              <a:rPr lang="nl-NL" dirty="0"/>
              <a:t>				</a:t>
            </a:r>
          </a:p>
          <a:p>
            <a:r>
              <a:rPr lang="nl-NL" dirty="0"/>
              <a:t>Utilities					</a:t>
            </a:r>
            <a:endParaRPr lang="nl-NL" i="1" dirty="0"/>
          </a:p>
          <a:p>
            <a:r>
              <a:rPr lang="nl-NL" dirty="0"/>
              <a:t>Governance	</a:t>
            </a:r>
          </a:p>
          <a:p>
            <a:r>
              <a:rPr lang="nl-NL" dirty="0"/>
              <a:t>Skills Store					</a:t>
            </a:r>
          </a:p>
        </p:txBody>
      </p:sp>
    </p:spTree>
    <p:extLst>
      <p:ext uri="{BB962C8B-B14F-4D97-AF65-F5344CB8AC3E}">
        <p14:creationId xmlns:p14="http://schemas.microsoft.com/office/powerpoint/2010/main" val="332302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5BDEF8B-03BF-5E43-2648-3D06D059B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0" y="-150311"/>
            <a:ext cx="10232769" cy="373154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5F36DD65-60CA-265A-C203-8DA4E6EED2C2}"/>
              </a:ext>
            </a:extLst>
          </p:cNvPr>
          <p:cNvSpPr/>
          <p:nvPr/>
        </p:nvSpPr>
        <p:spPr>
          <a:xfrm>
            <a:off x="8058237" y="819397"/>
            <a:ext cx="486888" cy="2446317"/>
          </a:xfrm>
          <a:prstGeom prst="rect">
            <a:avLst/>
          </a:prstGeom>
          <a:solidFill>
            <a:srgbClr val="87181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350D83D7-6709-5F62-6BDE-E1E03845E49F}"/>
              </a:ext>
            </a:extLst>
          </p:cNvPr>
          <p:cNvSpPr/>
          <p:nvPr/>
        </p:nvSpPr>
        <p:spPr>
          <a:xfrm>
            <a:off x="1173172" y="5950366"/>
            <a:ext cx="1498272" cy="375506"/>
          </a:xfrm>
          <a:prstGeom prst="roundRect">
            <a:avLst/>
          </a:prstGeom>
          <a:solidFill>
            <a:srgbClr val="87181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Technologie</a:t>
            </a:r>
            <a:endParaRPr lang="en-GB" dirty="0"/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7C4C3151-70E6-E003-B3B3-437023D3CF0A}"/>
              </a:ext>
            </a:extLst>
          </p:cNvPr>
          <p:cNvSpPr/>
          <p:nvPr/>
        </p:nvSpPr>
        <p:spPr>
          <a:xfrm>
            <a:off x="1173172" y="5387105"/>
            <a:ext cx="1498272" cy="375507"/>
          </a:xfrm>
          <a:prstGeom prst="roundRect">
            <a:avLst/>
          </a:prstGeom>
          <a:solidFill>
            <a:srgbClr val="87181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Juridisch</a:t>
            </a:r>
            <a:endParaRPr lang="en-GB" dirty="0"/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F4C96CDF-147D-2EE4-C326-37F6F093DD88}"/>
              </a:ext>
            </a:extLst>
          </p:cNvPr>
          <p:cNvSpPr/>
          <p:nvPr/>
        </p:nvSpPr>
        <p:spPr>
          <a:xfrm>
            <a:off x="1173172" y="4260583"/>
            <a:ext cx="1498272" cy="375507"/>
          </a:xfrm>
          <a:prstGeom prst="roundRect">
            <a:avLst/>
          </a:prstGeom>
          <a:solidFill>
            <a:srgbClr val="87181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Semantiek</a:t>
            </a:r>
            <a:endParaRPr lang="en-GB" dirty="0"/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383C9FC7-06F9-FC90-C246-148EE6B5728E}"/>
              </a:ext>
            </a:extLst>
          </p:cNvPr>
          <p:cNvSpPr/>
          <p:nvPr/>
        </p:nvSpPr>
        <p:spPr>
          <a:xfrm>
            <a:off x="1173172" y="4814175"/>
            <a:ext cx="1498272" cy="375507"/>
          </a:xfrm>
          <a:prstGeom prst="roundRect">
            <a:avLst/>
          </a:prstGeom>
          <a:solidFill>
            <a:srgbClr val="87181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Organisatie</a:t>
            </a:r>
            <a:endParaRPr lang="en-GB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A952FDD-6C07-C1DC-B711-CF276DF62C12}"/>
              </a:ext>
            </a:extLst>
          </p:cNvPr>
          <p:cNvSpPr txBox="1"/>
          <p:nvPr/>
        </p:nvSpPr>
        <p:spPr>
          <a:xfrm>
            <a:off x="2859965" y="4279059"/>
            <a:ext cx="2668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Skillstaal</a:t>
            </a:r>
            <a:r>
              <a:rPr lang="en-GB" sz="1600" dirty="0"/>
              <a:t>: </a:t>
            </a:r>
            <a:r>
              <a:rPr lang="en-GB" sz="1600" dirty="0" err="1"/>
              <a:t>CompetentNL</a:t>
            </a:r>
            <a:r>
              <a:rPr lang="en-GB" sz="1600" dirty="0"/>
              <a:t>/ESCO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8C5D889-1F2C-4063-FA38-DB9AD729AD49}"/>
              </a:ext>
            </a:extLst>
          </p:cNvPr>
          <p:cNvSpPr txBox="1"/>
          <p:nvPr/>
        </p:nvSpPr>
        <p:spPr>
          <a:xfrm>
            <a:off x="2859964" y="4832651"/>
            <a:ext cx="210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HRM in het SSI </a:t>
            </a:r>
            <a:r>
              <a:rPr lang="en-GB" sz="1600" dirty="0" err="1"/>
              <a:t>tijdperk</a:t>
            </a:r>
            <a:endParaRPr lang="en-GB" sz="16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5C6C9B3-2315-BCD2-5031-8EC563F78173}"/>
              </a:ext>
            </a:extLst>
          </p:cNvPr>
          <p:cNvSpPr txBox="1"/>
          <p:nvPr/>
        </p:nvSpPr>
        <p:spPr>
          <a:xfrm>
            <a:off x="2859964" y="5405581"/>
            <a:ext cx="3169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eIDAS2 + implementing acts </a:t>
            </a:r>
            <a:r>
              <a:rPr lang="en-GB" sz="1600" dirty="0" err="1"/>
              <a:t>en</a:t>
            </a:r>
            <a:r>
              <a:rPr lang="en-GB" sz="1600" dirty="0"/>
              <a:t> AVG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53DF28C-D9A3-9956-064B-D6A2EE94719F}"/>
              </a:ext>
            </a:extLst>
          </p:cNvPr>
          <p:cNvSpPr txBox="1"/>
          <p:nvPr/>
        </p:nvSpPr>
        <p:spPr>
          <a:xfrm>
            <a:off x="2859963" y="5968842"/>
            <a:ext cx="3093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Architecture Reference Framework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F89CB4C-4DD3-C05F-6587-2A0DF5D4320F}"/>
              </a:ext>
            </a:extLst>
          </p:cNvPr>
          <p:cNvSpPr txBox="1"/>
          <p:nvPr/>
        </p:nvSpPr>
        <p:spPr>
          <a:xfrm>
            <a:off x="8067947" y="977642"/>
            <a:ext cx="461665" cy="1475633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Skills Store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1DCCBDD-5A5C-523A-AE34-E0166DC4BDAE}"/>
              </a:ext>
            </a:extLst>
          </p:cNvPr>
          <p:cNvSpPr txBox="1"/>
          <p:nvPr/>
        </p:nvSpPr>
        <p:spPr>
          <a:xfrm>
            <a:off x="5125686" y="3049391"/>
            <a:ext cx="3933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871810"/>
                </a:solidFill>
              </a:rPr>
              <a:t>Skills Store </a:t>
            </a:r>
            <a:r>
              <a:rPr lang="en-GB" dirty="0"/>
              <a:t>met </a:t>
            </a:r>
            <a:r>
              <a:rPr lang="en-GB" dirty="0" err="1"/>
              <a:t>initiatieven</a:t>
            </a:r>
            <a:r>
              <a:rPr lang="en-GB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Die lid </a:t>
            </a:r>
            <a:r>
              <a:rPr lang="en-GB" dirty="0" err="1"/>
              <a:t>zijn</a:t>
            </a:r>
            <a:r>
              <a:rPr lang="en-GB" dirty="0"/>
              <a:t> van de </a:t>
            </a:r>
            <a:r>
              <a:rPr lang="en-GB" dirty="0" err="1"/>
              <a:t>Skillsambassade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Die </a:t>
            </a:r>
            <a:r>
              <a:rPr lang="en-GB" dirty="0" err="1"/>
              <a:t>voldoen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b="1" dirty="0" err="1"/>
              <a:t>kwaliteitskader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51CEB07-AEB7-A231-490F-32DB545F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55472" y="2758139"/>
            <a:ext cx="665423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l-NL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Stedenbouwkundigplan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90368717-5B1D-F5AD-1F92-0A124736E8A5}"/>
              </a:ext>
            </a:extLst>
          </p:cNvPr>
          <p:cNvCxnSpPr/>
          <p:nvPr/>
        </p:nvCxnSpPr>
        <p:spPr>
          <a:xfrm>
            <a:off x="1178910" y="4003396"/>
            <a:ext cx="1107571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D61467BB-3EE1-DAEF-F94B-68D7B99FE31E}"/>
              </a:ext>
            </a:extLst>
          </p:cNvPr>
          <p:cNvSpPr txBox="1"/>
          <p:nvPr/>
        </p:nvSpPr>
        <p:spPr>
          <a:xfrm>
            <a:off x="6702477" y="4029727"/>
            <a:ext cx="522391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 err="1"/>
              <a:t>Kwaliteitskader</a:t>
            </a:r>
            <a:r>
              <a:rPr lang="en-GB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/>
              <a:t>Herkenbaar: </a:t>
            </a:r>
            <a:r>
              <a:rPr lang="nl-NL" sz="1400" dirty="0"/>
              <a:t>We spreken dezelfde taal en zijn </a:t>
            </a:r>
            <a:r>
              <a:rPr lang="nl-NL" sz="1400" dirty="0" err="1"/>
              <a:t>transparent</a:t>
            </a:r>
            <a:r>
              <a:rPr lang="nl-NL" sz="1400" dirty="0"/>
              <a:t> over de dienstverlening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/>
              <a:t>Erkenbaar: </a:t>
            </a:r>
            <a:r>
              <a:rPr lang="nl-NL" sz="1400" dirty="0"/>
              <a:t>Transparantie in QA, toets- en assessment-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/>
              <a:t>Open en interoperabel:</a:t>
            </a:r>
            <a:r>
              <a:rPr lang="nl-NL" sz="1400" dirty="0"/>
              <a:t> We werken in lijn met de open standaarden zonder </a:t>
            </a:r>
            <a:r>
              <a:rPr lang="nl-NL" sz="1400" dirty="0" err="1"/>
              <a:t>lock</a:t>
            </a:r>
            <a:r>
              <a:rPr lang="nl-NL" sz="1400" dirty="0"/>
              <a:t>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/>
              <a:t>Inclusief en beschermend:</a:t>
            </a:r>
            <a:r>
              <a:rPr lang="nl-NL" sz="1400" dirty="0"/>
              <a:t> Iedereen kan meedoen en is beschermd tegen misbruik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/>
              <a:t>Continue Innovatie: </a:t>
            </a:r>
            <a:r>
              <a:rPr lang="nl-NL" sz="1400" dirty="0"/>
              <a:t>de ontwikkelingen staan nog in de kinderschoenen. We stimuleren innovatie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Etc</a:t>
            </a:r>
            <a:r>
              <a:rPr lang="nl-NL" sz="1400" dirty="0"/>
              <a:t> </a:t>
            </a:r>
            <a:r>
              <a:rPr lang="nl-NL" sz="1400" dirty="0" err="1"/>
              <a:t>etc</a:t>
            </a:r>
            <a:r>
              <a:rPr lang="nl-NL" sz="1400" dirty="0"/>
              <a:t> </a:t>
            </a:r>
            <a:r>
              <a:rPr lang="nl-NL" sz="1400" dirty="0" err="1"/>
              <a:t>etc</a:t>
            </a:r>
            <a:endParaRPr lang="nl-NL" sz="2000" dirty="0"/>
          </a:p>
        </p:txBody>
      </p:sp>
      <p:pic>
        <p:nvPicPr>
          <p:cNvPr id="26" name="Picture 2" descr="Verifiable credentials facilitate interactions through SSI's notion of the trust triangle">
            <a:extLst>
              <a:ext uri="{FF2B5EF4-FFF2-40B4-BE49-F238E27FC236}">
                <a16:creationId xmlns:a16="http://schemas.microsoft.com/office/drawing/2014/main" id="{5CC65EC3-F017-71A9-1178-3F8B4D38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21" y="316572"/>
            <a:ext cx="2658776" cy="159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E4F3C14A-4CCC-3790-5548-84AF7B01B255}"/>
              </a:ext>
            </a:extLst>
          </p:cNvPr>
          <p:cNvCxnSpPr>
            <a:cxnSpLocks/>
          </p:cNvCxnSpPr>
          <p:nvPr/>
        </p:nvCxnSpPr>
        <p:spPr>
          <a:xfrm>
            <a:off x="6626429" y="4156363"/>
            <a:ext cx="0" cy="24819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6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FF3B-8377-D0F9-0827-A07619B2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Continue </a:t>
            </a:r>
            <a:r>
              <a:rPr lang="en-GB" sz="3600" dirty="0" err="1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Innovatie</a:t>
            </a:r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roadmap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8F791147-B91E-A85D-F717-835C669A6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547915"/>
              </p:ext>
            </p:extLst>
          </p:nvPr>
        </p:nvGraphicFramePr>
        <p:xfrm>
          <a:off x="838200" y="1825624"/>
          <a:ext cx="10515597" cy="4656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12921282"/>
                    </a:ext>
                  </a:extLst>
                </a:gridCol>
                <a:gridCol w="3378199">
                  <a:extLst>
                    <a:ext uri="{9D8B030D-6E8A-4147-A177-3AD203B41FA5}">
                      <a16:colId xmlns:a16="http://schemas.microsoft.com/office/drawing/2014/main" val="2048557990"/>
                    </a:ext>
                  </a:extLst>
                </a:gridCol>
                <a:gridCol w="3378199">
                  <a:extLst>
                    <a:ext uri="{9D8B030D-6E8A-4147-A177-3AD203B41FA5}">
                      <a16:colId xmlns:a16="http://schemas.microsoft.com/office/drawing/2014/main" val="1450647207"/>
                    </a:ext>
                  </a:extLst>
                </a:gridCol>
                <a:gridCol w="3378199">
                  <a:extLst>
                    <a:ext uri="{9D8B030D-6E8A-4147-A177-3AD203B41FA5}">
                      <a16:colId xmlns:a16="http://schemas.microsoft.com/office/drawing/2014/main" val="256669828"/>
                    </a:ext>
                  </a:extLst>
                </a:gridCol>
              </a:tblGrid>
              <a:tr h="418104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1D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Horizon 1: 2 </a:t>
                      </a:r>
                      <a:r>
                        <a:rPr lang="en-GB" dirty="0" err="1"/>
                        <a:t>jaar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solidFill>
                      <a:srgbClr val="871D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Horizon 2: 5 </a:t>
                      </a:r>
                      <a:r>
                        <a:rPr lang="en-GB" dirty="0" err="1"/>
                        <a:t>jaar</a:t>
                      </a:r>
                      <a:endParaRPr lang="en-GB" dirty="0"/>
                    </a:p>
                  </a:txBody>
                  <a:tcPr>
                    <a:solidFill>
                      <a:srgbClr val="871D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Horizon 3: 15 </a:t>
                      </a:r>
                      <a:r>
                        <a:rPr lang="en-GB" dirty="0" err="1"/>
                        <a:t>jaar</a:t>
                      </a:r>
                      <a:endParaRPr lang="en-GB" dirty="0"/>
                    </a:p>
                  </a:txBody>
                  <a:tcPr>
                    <a:solidFill>
                      <a:srgbClr val="871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621987"/>
                  </a:ext>
                </a:extLst>
              </a:tr>
              <a:tr h="59231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1D1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1400" noProof="0" dirty="0"/>
                        <a:t>Efficiency en trust in onboarding in simpele usecases &lt; 5 credentials op basis van eIDAS</a:t>
                      </a: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1400" noProof="0" dirty="0"/>
                        <a:t>Opbouwen van een skills base en op weg naar een skills </a:t>
                      </a:r>
                      <a:r>
                        <a:rPr lang="nl-NL" sz="1400" noProof="0" dirty="0" err="1"/>
                        <a:t>based</a:t>
                      </a:r>
                      <a:r>
                        <a:rPr lang="nl-NL" sz="1400" noProof="0" dirty="0"/>
                        <a:t> economie. LLO basis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1400" noProof="0" dirty="0"/>
                        <a:t>Tekort aan mensen structureel opgelost. Voorspellen skills </a:t>
                      </a:r>
                      <a:r>
                        <a:rPr lang="nl-NL" sz="1400" noProof="0" dirty="0" err="1"/>
                        <a:t>shortage</a:t>
                      </a:r>
                      <a:r>
                        <a:rPr lang="nl-NL" sz="1400" noProof="0" dirty="0"/>
                        <a:t>. LLO ingebed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718713"/>
                  </a:ext>
                </a:extLst>
              </a:tr>
              <a:tr h="1380359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Uscecase</a:t>
                      </a:r>
                      <a:endParaRPr lang="en-GB" dirty="0"/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1D1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noProof="0" dirty="0"/>
                        <a:t>Uitgeven credentials door </a:t>
                      </a:r>
                      <a:r>
                        <a:rPr lang="nl-NL" sz="1400" noProof="0" dirty="0" err="1"/>
                        <a:t>issuer</a:t>
                      </a:r>
                      <a:endParaRPr lang="nl-NL" sz="140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noProof="0" dirty="0"/>
                        <a:t>Actief op halen credentials door holder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noProof="0" dirty="0"/>
                        <a:t>Manage credentials in wallet, controle </a:t>
                      </a:r>
                      <a:r>
                        <a:rPr lang="nl-NL" sz="1400" noProof="0" dirty="0" err="1"/>
                        <a:t>trusted</a:t>
                      </a:r>
                      <a:r>
                        <a:rPr lang="nl-NL" sz="1400" noProof="0" dirty="0"/>
                        <a:t> verifier door holder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noProof="0" dirty="0"/>
                        <a:t>Ontvangen credentials, controle </a:t>
                      </a:r>
                      <a:r>
                        <a:rPr lang="nl-NL" sz="1400" noProof="0" dirty="0" err="1"/>
                        <a:t>trusted</a:t>
                      </a:r>
                      <a:r>
                        <a:rPr lang="nl-NL" sz="1400" noProof="0" dirty="0"/>
                        <a:t> </a:t>
                      </a:r>
                      <a:r>
                        <a:rPr lang="nl-NL" sz="1400" noProof="0" dirty="0" err="1"/>
                        <a:t>issuer</a:t>
                      </a:r>
                      <a:r>
                        <a:rPr lang="nl-NL" sz="1400" noProof="0" dirty="0"/>
                        <a:t> en status  door verifier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1400" noProof="0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noProof="0" dirty="0"/>
                        <a:t>Toestemming geven door holder om credentials uit te geven in personal data storage.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noProof="0" dirty="0"/>
                        <a:t>Toestemming geven aan verifier om skills credentials in te zien uit personal data storage.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noProof="0" dirty="0"/>
                        <a:t>Store voor functies op infrastructuur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noProof="0" dirty="0"/>
                        <a:t>Federated matching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noProof="0" dirty="0"/>
                        <a:t>Individuele keuze </a:t>
                      </a:r>
                      <a:r>
                        <a:rPr lang="nl-NL" sz="1400" noProof="0" dirty="0" err="1"/>
                        <a:t>trusted</a:t>
                      </a:r>
                      <a:r>
                        <a:rPr lang="nl-NL" sz="1400" noProof="0" dirty="0"/>
                        <a:t> modellen uit store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noProof="0" dirty="0"/>
                        <a:t>PET analysis over ontwikkeling skills base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400" noProof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899216"/>
                  </a:ext>
                </a:extLst>
              </a:tr>
              <a:tr h="206107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Infra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1D15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noProof="0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noProof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0804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3207A23-52D3-E0A1-1AC5-B144EA820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2" y="4592022"/>
            <a:ext cx="2875280" cy="167625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B4E1182-231E-AD05-42F3-20145B070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19" y="5069732"/>
            <a:ext cx="2480565" cy="11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D0547D-C7F5-8D97-E0E3-65C5DA54B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218" y="4413062"/>
            <a:ext cx="2875280" cy="18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4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1A580B35-F765-6F70-2690-44FB95CA2EE5}"/>
              </a:ext>
            </a:extLst>
          </p:cNvPr>
          <p:cNvSpPr/>
          <p:nvPr/>
        </p:nvSpPr>
        <p:spPr>
          <a:xfrm>
            <a:off x="6421780" y="4576443"/>
            <a:ext cx="4007589" cy="2052706"/>
          </a:xfrm>
          <a:prstGeom prst="roundRect">
            <a:avLst/>
          </a:prstGeom>
          <a:solidFill>
            <a:srgbClr val="AB5F38"/>
          </a:solidFill>
          <a:ln w="76200">
            <a:solidFill>
              <a:srgbClr val="AB5F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Calibri" panose="020F0502020204030204" pitchFamily="34" charset="0"/>
              </a:rPr>
              <a:t>Samen te </a:t>
            </a:r>
            <a:r>
              <a:rPr lang="nl-N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zoeken</a:t>
            </a:r>
            <a:r>
              <a:rPr lang="nl-NL" sz="2000" dirty="0">
                <a:solidFill>
                  <a:schemeClr val="bg1"/>
                </a:solidFill>
                <a:latin typeface="Calibri" panose="020F0502020204030204" pitchFamily="34" charset="0"/>
              </a:rPr>
              <a:t> naar </a:t>
            </a:r>
            <a:r>
              <a:rPr lang="nl-NL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het </a:t>
            </a:r>
            <a:r>
              <a:rPr lang="nl-NL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optimaal benutten </a:t>
            </a:r>
            <a:r>
              <a:rPr lang="nl-NL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en </a:t>
            </a:r>
            <a:r>
              <a:rPr lang="nl-NL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door ontwikkelen</a:t>
            </a:r>
            <a:r>
              <a:rPr lang="nl-NL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van ál het beschikbare </a:t>
            </a:r>
            <a:r>
              <a:rPr lang="nl-NL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menselijke kapitaal</a:t>
            </a:r>
            <a:r>
              <a:rPr lang="nl-NL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ten gunste van </a:t>
            </a:r>
            <a:r>
              <a:rPr lang="nl-NL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‘</a:t>
            </a:r>
            <a:r>
              <a:rPr lang="nl-NL" sz="20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nl-NL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common </a:t>
            </a:r>
            <a:r>
              <a:rPr lang="nl-NL" sz="20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good</a:t>
            </a:r>
            <a:r>
              <a:rPr lang="nl-NL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’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6B67F331-3528-1537-AB1D-F8ED7B7AA6BF}"/>
              </a:ext>
            </a:extLst>
          </p:cNvPr>
          <p:cNvSpPr/>
          <p:nvPr/>
        </p:nvSpPr>
        <p:spPr>
          <a:xfrm>
            <a:off x="6421780" y="1664982"/>
            <a:ext cx="4007589" cy="2052706"/>
          </a:xfrm>
          <a:prstGeom prst="roundRect">
            <a:avLst/>
          </a:prstGeom>
          <a:solidFill>
            <a:srgbClr val="D59D30"/>
          </a:solidFill>
          <a:ln w="76200">
            <a:solidFill>
              <a:srgbClr val="AB5F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bg1"/>
                </a:solidFill>
                <a:latin typeface="Aptos" panose="020B0004020202020204" pitchFamily="34" charset="0"/>
              </a:rPr>
              <a:t>O</a:t>
            </a:r>
            <a:r>
              <a:rPr lang="nl-NL" sz="2000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nderzoek </a:t>
            </a:r>
            <a:r>
              <a:rPr lang="nl-NL" sz="20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naar en de </a:t>
            </a:r>
            <a:r>
              <a:rPr lang="nl-NL" sz="2000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toepassing</a:t>
            </a:r>
            <a:r>
              <a:rPr lang="nl-NL" sz="20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van het landelijk initiatief </a:t>
            </a:r>
            <a:r>
              <a:rPr lang="nl-NL" sz="2000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Integraal Skills paspoort</a:t>
            </a:r>
            <a:r>
              <a:rPr lang="nl-NL" sz="20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en handelingen die ondersteunend zijn doen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7BBA02E8-8E65-191C-8532-BFC9ABBFBDAE}"/>
              </a:ext>
            </a:extLst>
          </p:cNvPr>
          <p:cNvSpPr/>
          <p:nvPr/>
        </p:nvSpPr>
        <p:spPr>
          <a:xfrm>
            <a:off x="437322" y="3039016"/>
            <a:ext cx="4007589" cy="2052706"/>
          </a:xfrm>
          <a:prstGeom prst="roundRect">
            <a:avLst/>
          </a:prstGeom>
          <a:solidFill>
            <a:srgbClr val="DEC478"/>
          </a:solidFill>
          <a:ln w="76200">
            <a:solidFill>
              <a:srgbClr val="AB5F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  <a:latin typeface="Aptos" panose="020B0004020202020204" pitchFamily="34" charset="0"/>
              </a:rPr>
              <a:t>Z</a:t>
            </a:r>
            <a:r>
              <a:rPr lang="nl-NL" sz="2000" b="0" i="0" u="none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o jong mogelijk </a:t>
            </a:r>
            <a:r>
              <a:rPr lang="nl-NL" sz="2000" b="1" i="0" u="none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bijdragen </a:t>
            </a:r>
            <a:r>
              <a:rPr lang="nl-NL" sz="2000" b="0" i="0" u="none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aan een zo groot mogelijk </a:t>
            </a:r>
            <a:r>
              <a:rPr lang="nl-NL" sz="2000" b="1" i="0" u="none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werkvermogen</a:t>
            </a:r>
            <a:r>
              <a:rPr lang="nl-NL" sz="2000" b="0" i="0" u="none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door (vroegtijdig) </a:t>
            </a:r>
            <a:r>
              <a:rPr lang="nl-NL" sz="2000" b="1" i="0" u="none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inzicht</a:t>
            </a:r>
            <a:r>
              <a:rPr lang="nl-NL" sz="2000" b="0" i="0" u="none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in </a:t>
            </a:r>
            <a:r>
              <a:rPr lang="nl-NL" sz="2000" b="1" i="0" u="none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aanleg</a:t>
            </a:r>
            <a:r>
              <a:rPr lang="nl-NL" sz="2000" b="0" i="0" u="none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en </a:t>
            </a:r>
            <a:r>
              <a:rPr lang="nl-NL" sz="2000" b="1" i="0" u="none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ontwikkel-mogelijkheden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41BB6F-AF14-B30A-2284-91EA673C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>
                <a:solidFill>
                  <a:srgbClr val="871810"/>
                </a:solidFill>
              </a:rPr>
              <a:t>Wat doet de Skillsambassade?</a:t>
            </a:r>
            <a:endParaRPr lang="nl-NL" sz="8000" dirty="0">
              <a:solidFill>
                <a:srgbClr val="871810"/>
              </a:solidFill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D92E30C4-A7EF-76F8-6AA7-BAD0FCEC5D19}"/>
              </a:ext>
            </a:extLst>
          </p:cNvPr>
          <p:cNvSpPr/>
          <p:nvPr/>
        </p:nvSpPr>
        <p:spPr>
          <a:xfrm>
            <a:off x="4352174" y="2908506"/>
            <a:ext cx="2482516" cy="2391149"/>
          </a:xfrm>
          <a:prstGeom prst="ellipse">
            <a:avLst/>
          </a:prstGeom>
          <a:solidFill>
            <a:srgbClr val="871810"/>
          </a:solidFill>
          <a:ln w="76200">
            <a:solidFill>
              <a:srgbClr val="AB5F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ptos" panose="020B0004020202020204" pitchFamily="34" charset="0"/>
              </a:rPr>
              <a:t>S</a:t>
            </a:r>
            <a:r>
              <a:rPr lang="nl-NL" sz="1800" b="0" i="0" u="none" strike="noStrik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ubstantiële bijdrage leveren aan het </a:t>
            </a:r>
            <a:r>
              <a:rPr lang="nl-NL" sz="1800" b="1" i="0" u="none" strike="noStrik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Bruto Nationaal Geluk</a:t>
            </a:r>
            <a:r>
              <a:rPr lang="nl-NL" sz="1800" b="0" i="0" u="none" strike="noStrik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nl-NL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ptos" panose="020B0004020202020204" pitchFamily="34" charset="0"/>
              </a:rPr>
              <a:t>door…</a:t>
            </a:r>
            <a:endParaRPr lang="nl-N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00A5293-E97C-BD36-0BD5-2AD64C6A394C}"/>
              </a:ext>
            </a:extLst>
          </p:cNvPr>
          <p:cNvSpPr/>
          <p:nvPr/>
        </p:nvSpPr>
        <p:spPr>
          <a:xfrm>
            <a:off x="2119778" y="2649822"/>
            <a:ext cx="549941" cy="528638"/>
          </a:xfrm>
          <a:prstGeom prst="ellipse">
            <a:avLst/>
          </a:prstGeom>
          <a:solidFill>
            <a:srgbClr val="871810"/>
          </a:solidFill>
          <a:ln w="38100">
            <a:solidFill>
              <a:srgbClr val="AB5F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5FEA88D-54D2-B319-5482-8A494B2A3B10}"/>
              </a:ext>
            </a:extLst>
          </p:cNvPr>
          <p:cNvSpPr/>
          <p:nvPr/>
        </p:nvSpPr>
        <p:spPr>
          <a:xfrm>
            <a:off x="8204102" y="1281395"/>
            <a:ext cx="549941" cy="528638"/>
          </a:xfrm>
          <a:prstGeom prst="ellipse">
            <a:avLst/>
          </a:prstGeom>
          <a:solidFill>
            <a:srgbClr val="871810"/>
          </a:solidFill>
          <a:ln w="38100">
            <a:solidFill>
              <a:srgbClr val="AB5F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14DF4246-EBB8-CE06-AC0F-652C62E47684}"/>
              </a:ext>
            </a:extLst>
          </p:cNvPr>
          <p:cNvSpPr/>
          <p:nvPr/>
        </p:nvSpPr>
        <p:spPr>
          <a:xfrm>
            <a:off x="8150603" y="4192856"/>
            <a:ext cx="549941" cy="528638"/>
          </a:xfrm>
          <a:prstGeom prst="ellipse">
            <a:avLst/>
          </a:prstGeom>
          <a:solidFill>
            <a:srgbClr val="871810"/>
          </a:solidFill>
          <a:ln w="38100">
            <a:solidFill>
              <a:srgbClr val="AB5F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004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43E1F-CE90-9843-B031-33931247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0" i="0" u="none" strike="noStrike" dirty="0">
                <a:solidFill>
                  <a:srgbClr val="871810"/>
                </a:solidFill>
                <a:effectLst/>
              </a:rPr>
              <a:t>Heel concreet betekent dit dat in </a:t>
            </a:r>
            <a:r>
              <a:rPr lang="nl-NL" b="1" i="0" u="none" strike="noStrike" dirty="0">
                <a:solidFill>
                  <a:srgbClr val="871810"/>
                </a:solidFill>
                <a:effectLst/>
              </a:rPr>
              <a:t>2030</a:t>
            </a:r>
            <a:endParaRPr lang="nl-NL" dirty="0">
              <a:solidFill>
                <a:srgbClr val="871810"/>
              </a:solidFill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F576C1D3-416A-5045-85A7-D98EFAD18B96}"/>
              </a:ext>
            </a:extLst>
          </p:cNvPr>
          <p:cNvGrpSpPr/>
          <p:nvPr/>
        </p:nvGrpSpPr>
        <p:grpSpPr>
          <a:xfrm>
            <a:off x="-58304" y="1618911"/>
            <a:ext cx="3620179" cy="3620179"/>
            <a:chOff x="3608" y="1973452"/>
            <a:chExt cx="3620179" cy="3620179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F4AB493B-0410-2E33-DABC-573254AD616C}"/>
                </a:ext>
              </a:extLst>
            </p:cNvPr>
            <p:cNvSpPr/>
            <p:nvPr/>
          </p:nvSpPr>
          <p:spPr>
            <a:xfrm>
              <a:off x="3608" y="1973452"/>
              <a:ext cx="3620179" cy="3620179"/>
            </a:xfrm>
            <a:prstGeom prst="ellipse">
              <a:avLst/>
            </a:prstGeom>
            <a:ln w="63500">
              <a:solidFill>
                <a:schemeClr val="bg1">
                  <a:alpha val="42608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Ovaal 4">
              <a:extLst>
                <a:ext uri="{FF2B5EF4-FFF2-40B4-BE49-F238E27FC236}">
                  <a16:creationId xmlns:a16="http://schemas.microsoft.com/office/drawing/2014/main" id="{CC877A19-DAD3-EF54-866D-F5A8660BBA2C}"/>
                </a:ext>
              </a:extLst>
            </p:cNvPr>
            <p:cNvSpPr txBox="1"/>
            <p:nvPr/>
          </p:nvSpPr>
          <p:spPr>
            <a:xfrm>
              <a:off x="533771" y="2503615"/>
              <a:ext cx="2559853" cy="2559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9231" tIns="27940" rIns="199231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De (aankomende) </a:t>
              </a:r>
              <a:r>
                <a:rPr lang="nl-NL" sz="2200" b="1" i="0" u="none" strike="noStrike" kern="1200" dirty="0" err="1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Beroeps-bevolking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vrij reist 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over de arbeidsmarkt</a:t>
              </a:r>
              <a:endParaRPr lang="nl-NL" sz="2200" kern="1200" dirty="0"/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C3ACDAC7-2903-0C90-0535-389E9E58D838}"/>
              </a:ext>
            </a:extLst>
          </p:cNvPr>
          <p:cNvGrpSpPr/>
          <p:nvPr/>
        </p:nvGrpSpPr>
        <p:grpSpPr>
          <a:xfrm>
            <a:off x="2837839" y="1618911"/>
            <a:ext cx="3620179" cy="3620179"/>
            <a:chOff x="2899751" y="1973452"/>
            <a:chExt cx="3620179" cy="3620179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41BC2903-ADE0-A50B-D07E-A1953DCCF3C1}"/>
                </a:ext>
              </a:extLst>
            </p:cNvPr>
            <p:cNvSpPr/>
            <p:nvPr/>
          </p:nvSpPr>
          <p:spPr>
            <a:xfrm>
              <a:off x="2899751" y="1973452"/>
              <a:ext cx="3620179" cy="3620179"/>
            </a:xfrm>
            <a:prstGeom prst="ellipse">
              <a:avLst/>
            </a:prstGeom>
            <a:ln w="63500">
              <a:solidFill>
                <a:schemeClr val="bg1">
                  <a:alpha val="42608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alpha val="50000"/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alpha val="50000"/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Ovaal 6">
              <a:extLst>
                <a:ext uri="{FF2B5EF4-FFF2-40B4-BE49-F238E27FC236}">
                  <a16:creationId xmlns:a16="http://schemas.microsoft.com/office/drawing/2014/main" id="{D0DF6451-9D20-2454-58CD-9A3F8B646D64}"/>
                </a:ext>
              </a:extLst>
            </p:cNvPr>
            <p:cNvSpPr txBox="1"/>
            <p:nvPr/>
          </p:nvSpPr>
          <p:spPr>
            <a:xfrm>
              <a:off x="3429914" y="2503615"/>
              <a:ext cx="2559853" cy="2559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9231" tIns="27940" rIns="199231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nl-NL" sz="2200" b="1" i="0" u="none" strike="noStrike" kern="1200" dirty="0" err="1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CV's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niet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meer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bestaan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in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huidige vorm 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en volledig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vervangen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zijn door het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Integrale </a:t>
              </a:r>
              <a:r>
                <a:rPr lang="nl-NL" sz="2200" b="1" i="0" u="none" strike="noStrike" kern="1200" dirty="0" err="1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Skillspaspoort</a:t>
              </a:r>
              <a:endParaRPr lang="nl-NL" sz="2200" b="1" kern="1200" dirty="0"/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EE7AFF40-7CF5-7E07-DA18-215B0CEC2618}"/>
              </a:ext>
            </a:extLst>
          </p:cNvPr>
          <p:cNvGrpSpPr/>
          <p:nvPr/>
        </p:nvGrpSpPr>
        <p:grpSpPr>
          <a:xfrm>
            <a:off x="5733982" y="1618911"/>
            <a:ext cx="3620179" cy="3620179"/>
            <a:chOff x="5795894" y="1973452"/>
            <a:chExt cx="3620179" cy="3620179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CADB1458-4136-AD4B-6104-DCBCE9E5D31E}"/>
                </a:ext>
              </a:extLst>
            </p:cNvPr>
            <p:cNvSpPr/>
            <p:nvPr/>
          </p:nvSpPr>
          <p:spPr>
            <a:xfrm>
              <a:off x="5795894" y="1973452"/>
              <a:ext cx="3620179" cy="3620179"/>
            </a:xfrm>
            <a:prstGeom prst="ellipse">
              <a:avLst/>
            </a:prstGeom>
            <a:ln w="63500">
              <a:solidFill>
                <a:schemeClr val="bg1">
                  <a:alpha val="42608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alpha val="50000"/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alpha val="50000"/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Ovaal 8">
              <a:extLst>
                <a:ext uri="{FF2B5EF4-FFF2-40B4-BE49-F238E27FC236}">
                  <a16:creationId xmlns:a16="http://schemas.microsoft.com/office/drawing/2014/main" id="{44378996-3179-DE04-C091-E43CC88046C4}"/>
                </a:ext>
              </a:extLst>
            </p:cNvPr>
            <p:cNvSpPr txBox="1"/>
            <p:nvPr/>
          </p:nvSpPr>
          <p:spPr>
            <a:xfrm>
              <a:off x="6326057" y="2503615"/>
              <a:ext cx="2559853" cy="2559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9231" tIns="27940" rIns="199231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Onderzoek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aantoont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dat het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Bruto Nationaal Geluk is toegenomen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en daarmee de arbeids- productiviteit, de Brede Welvaart</a:t>
              </a:r>
              <a:endParaRPr lang="nl-NL" sz="2200" kern="1200" dirty="0"/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81EB373-F9EB-3AE4-5A0B-12D9A7A25A9E}"/>
              </a:ext>
            </a:extLst>
          </p:cNvPr>
          <p:cNvGrpSpPr/>
          <p:nvPr/>
        </p:nvGrpSpPr>
        <p:grpSpPr>
          <a:xfrm>
            <a:off x="8630125" y="1618911"/>
            <a:ext cx="3620179" cy="3620179"/>
            <a:chOff x="8692037" y="1973452"/>
            <a:chExt cx="3620179" cy="3620179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4B0C2DBF-E567-184A-5C20-8541AA7646FA}"/>
                </a:ext>
              </a:extLst>
            </p:cNvPr>
            <p:cNvSpPr/>
            <p:nvPr/>
          </p:nvSpPr>
          <p:spPr>
            <a:xfrm>
              <a:off x="8692037" y="1973452"/>
              <a:ext cx="3620179" cy="3620179"/>
            </a:xfrm>
            <a:prstGeom prst="ellipse">
              <a:avLst/>
            </a:prstGeom>
            <a:ln w="63500">
              <a:solidFill>
                <a:schemeClr val="bg1">
                  <a:alpha val="42608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alpha val="50000"/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alpha val="50000"/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Ovaal 10">
              <a:extLst>
                <a:ext uri="{FF2B5EF4-FFF2-40B4-BE49-F238E27FC236}">
                  <a16:creationId xmlns:a16="http://schemas.microsoft.com/office/drawing/2014/main" id="{BB51D7EB-1AA2-92A0-8FDF-A0A64177A6E4}"/>
                </a:ext>
              </a:extLst>
            </p:cNvPr>
            <p:cNvSpPr txBox="1"/>
            <p:nvPr/>
          </p:nvSpPr>
          <p:spPr>
            <a:xfrm>
              <a:off x="9222200" y="2503615"/>
              <a:ext cx="2559853" cy="2559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9231" tIns="27940" rIns="199231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Tekorten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op de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arbeidsmarkt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zijn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weggenomen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mede door de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toepassing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ervan door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betere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en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gezonde matches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en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regie</a:t>
              </a:r>
              <a:r>
                <a:rPr lang="nl-NL" sz="2200" b="0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op </a:t>
              </a:r>
              <a:r>
                <a:rPr lang="nl-NL" sz="2200" b="1" i="0" u="none" strike="noStrike" kern="12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eigen leren</a:t>
              </a:r>
              <a:endParaRPr lang="nl-NL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339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C9CB3-D9EB-A8C8-F008-2642045B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1810"/>
                </a:solidFill>
              </a:rPr>
              <a:t>4 Projectgroepen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AF1B5A-B1BE-5EDA-B33B-ACA48284A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764809"/>
              </p:ext>
            </p:extLst>
          </p:nvPr>
        </p:nvGraphicFramePr>
        <p:xfrm>
          <a:off x="2133600" y="1874060"/>
          <a:ext cx="6636871" cy="461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62401A8-FAAB-5C83-C088-E3E55E00F435}"/>
              </a:ext>
            </a:extLst>
          </p:cNvPr>
          <p:cNvCxnSpPr>
            <a:cxnSpLocks/>
          </p:cNvCxnSpPr>
          <p:nvPr/>
        </p:nvCxnSpPr>
        <p:spPr>
          <a:xfrm flipV="1">
            <a:off x="6118412" y="2182016"/>
            <a:ext cx="1535116" cy="27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B98F6866-70CF-C5D9-1ED1-3E90E889B0E1}"/>
              </a:ext>
            </a:extLst>
          </p:cNvPr>
          <p:cNvSpPr txBox="1"/>
          <p:nvPr/>
        </p:nvSpPr>
        <p:spPr>
          <a:xfrm>
            <a:off x="7766036" y="1695581"/>
            <a:ext cx="3608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Zorgen dat de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infrastructuur 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staat, voor een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skillswallet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gevuld met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microcredentials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EVC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badges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diploma's 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gekoppeld 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aan de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skills platformen 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 </a:t>
            </a:r>
            <a:r>
              <a:rPr lang="nl-N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gebuik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ESCO skills taal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complementair aan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Groeifondsen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als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Npuls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Vaardig met Vaardigheden/Competent NL 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LLO Katalysator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F35EF009-7130-0656-34B7-86BF1B72D0A0}"/>
              </a:ext>
            </a:extLst>
          </p:cNvPr>
          <p:cNvCxnSpPr>
            <a:cxnSpLocks/>
          </p:cNvCxnSpPr>
          <p:nvPr/>
        </p:nvCxnSpPr>
        <p:spPr>
          <a:xfrm>
            <a:off x="3879273" y="5853063"/>
            <a:ext cx="7553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C02644E4-BDA9-82E3-4460-8B5C2919566A}"/>
              </a:ext>
            </a:extLst>
          </p:cNvPr>
          <p:cNvSpPr txBox="1"/>
          <p:nvPr/>
        </p:nvSpPr>
        <p:spPr>
          <a:xfrm>
            <a:off x="298039" y="5052843"/>
            <a:ext cx="3227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Zorgen dat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toepassingen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het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gebruik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(delen) van het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Integraal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Skills paspoort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zichtbaar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worden om de mate van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groeiende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adoptie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meetbaar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 maken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8447E76-D5A7-7515-C064-66A19EB9DB91}"/>
              </a:ext>
            </a:extLst>
          </p:cNvPr>
          <p:cNvSpPr txBox="1"/>
          <p:nvPr/>
        </p:nvSpPr>
        <p:spPr>
          <a:xfrm>
            <a:off x="298039" y="1699291"/>
            <a:ext cx="32272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Zorgen dat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drempels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bij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werknemers 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met name ook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werkgevers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weg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worden genomen om de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transitie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CV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naar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het Integraal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Skills paspoort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 faciliteren, waar een groot deel van de ISP Groeifondsaanvraag op gericht zal zijn (sociale innovatie)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A1819F6-EAFB-FC0F-D7BF-8C20D7A63B97}"/>
              </a:ext>
            </a:extLst>
          </p:cNvPr>
          <p:cNvCxnSpPr>
            <a:cxnSpLocks/>
          </p:cNvCxnSpPr>
          <p:nvPr/>
        </p:nvCxnSpPr>
        <p:spPr>
          <a:xfrm>
            <a:off x="2854034" y="3825785"/>
            <a:ext cx="498766" cy="357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02DF7500-8EDA-4B7C-21BF-3B6F8CDB40E6}"/>
              </a:ext>
            </a:extLst>
          </p:cNvPr>
          <p:cNvSpPr txBox="1"/>
          <p:nvPr/>
        </p:nvSpPr>
        <p:spPr>
          <a:xfrm>
            <a:off x="7766037" y="5052843"/>
            <a:ext cx="3608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Ondersteund met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doorlopend onderzoek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ter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publicatie 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aan alle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belanghebbenden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(rapporten, nieuwbrieven en congressen), alsook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verantwoording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in de aanwending van 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Groeifonds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gelden.</a:t>
            </a:r>
          </a:p>
          <a:p>
            <a:pPr algn="ctr"/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E461694-6EFD-2E18-4A34-DC7D46DB2CC6}"/>
              </a:ext>
            </a:extLst>
          </p:cNvPr>
          <p:cNvCxnSpPr>
            <a:cxnSpLocks/>
          </p:cNvCxnSpPr>
          <p:nvPr/>
        </p:nvCxnSpPr>
        <p:spPr>
          <a:xfrm>
            <a:off x="6830784" y="4961044"/>
            <a:ext cx="822744" cy="487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60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38262390-3BF9-51AD-5BF8-ECDB5D13D8A3}"/>
              </a:ext>
            </a:extLst>
          </p:cNvPr>
          <p:cNvSpPr/>
          <p:nvPr/>
        </p:nvSpPr>
        <p:spPr>
          <a:xfrm>
            <a:off x="124512" y="2896640"/>
            <a:ext cx="2270189" cy="22995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Montserrat" pitchFamily="2" charset="77"/>
              </a:rPr>
              <a:t>Beroep A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C98DB1-00C5-2975-AAAC-173D7EB25A30}"/>
              </a:ext>
            </a:extLst>
          </p:cNvPr>
          <p:cNvSpPr/>
          <p:nvPr/>
        </p:nvSpPr>
        <p:spPr>
          <a:xfrm>
            <a:off x="2709216" y="2895308"/>
            <a:ext cx="1105853" cy="1084421"/>
          </a:xfrm>
          <a:prstGeom prst="rect">
            <a:avLst/>
          </a:prstGeom>
          <a:solidFill>
            <a:srgbClr val="87181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latin typeface="Montserrat" pitchFamily="2" charset="77"/>
              </a:rPr>
              <a:t>Jr</a:t>
            </a:r>
            <a:endParaRPr lang="nl-NL" dirty="0">
              <a:latin typeface="Montserrat" pitchFamily="2" charset="7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69F0BE9-EF1C-E3E7-F9CE-0E525C007CDB}"/>
              </a:ext>
            </a:extLst>
          </p:cNvPr>
          <p:cNvSpPr/>
          <p:nvPr/>
        </p:nvSpPr>
        <p:spPr>
          <a:xfrm>
            <a:off x="2709216" y="4111744"/>
            <a:ext cx="1105853" cy="1084421"/>
          </a:xfrm>
          <a:prstGeom prst="rect">
            <a:avLst/>
          </a:prstGeom>
          <a:solidFill>
            <a:srgbClr val="D59D3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Montserrat" pitchFamily="2" charset="77"/>
              </a:rPr>
              <a:t>Sr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E931057-2EB5-0D10-1E36-BABE12537B94}"/>
              </a:ext>
            </a:extLst>
          </p:cNvPr>
          <p:cNvSpPr/>
          <p:nvPr/>
        </p:nvSpPr>
        <p:spPr>
          <a:xfrm>
            <a:off x="4596107" y="2888745"/>
            <a:ext cx="1105853" cy="545211"/>
          </a:xfrm>
          <a:prstGeom prst="rect">
            <a:avLst/>
          </a:prstGeom>
          <a:solidFill>
            <a:srgbClr val="871810">
              <a:alpha val="72945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latin typeface="Montserrat" pitchFamily="2" charset="77"/>
              </a:rPr>
              <a:t>A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D1FAB52-AD30-0101-CC95-30F75C7E78B4}"/>
              </a:ext>
            </a:extLst>
          </p:cNvPr>
          <p:cNvSpPr/>
          <p:nvPr/>
        </p:nvSpPr>
        <p:spPr>
          <a:xfrm>
            <a:off x="4596108" y="3446520"/>
            <a:ext cx="1105853" cy="533208"/>
          </a:xfrm>
          <a:prstGeom prst="rect">
            <a:avLst/>
          </a:prstGeom>
          <a:solidFill>
            <a:srgbClr val="871810">
              <a:alpha val="72945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latin typeface="Montserrat" pitchFamily="2" charset="77"/>
              </a:rPr>
              <a:t>C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6A608B7-EAEA-6B49-4634-994EF7E1ED4E}"/>
              </a:ext>
            </a:extLst>
          </p:cNvPr>
          <p:cNvSpPr/>
          <p:nvPr/>
        </p:nvSpPr>
        <p:spPr>
          <a:xfrm>
            <a:off x="5827499" y="2888746"/>
            <a:ext cx="1105853" cy="545211"/>
          </a:xfrm>
          <a:prstGeom prst="rect">
            <a:avLst/>
          </a:prstGeom>
          <a:solidFill>
            <a:srgbClr val="871810">
              <a:alpha val="72945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latin typeface="Montserrat" pitchFamily="2" charset="77"/>
              </a:rPr>
              <a:t>B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BA6160E-DBBE-D8F2-8227-240A08982274}"/>
              </a:ext>
            </a:extLst>
          </p:cNvPr>
          <p:cNvSpPr/>
          <p:nvPr/>
        </p:nvSpPr>
        <p:spPr>
          <a:xfrm>
            <a:off x="5827501" y="3446520"/>
            <a:ext cx="1105853" cy="533208"/>
          </a:xfrm>
          <a:prstGeom prst="rect">
            <a:avLst/>
          </a:prstGeom>
          <a:solidFill>
            <a:srgbClr val="871810">
              <a:alpha val="72945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latin typeface="Montserrat" pitchFamily="2" charset="77"/>
              </a:rPr>
              <a:t>D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8BF0E80-E55A-5D3D-1B44-9A2FFFC789FB}"/>
              </a:ext>
            </a:extLst>
          </p:cNvPr>
          <p:cNvSpPr/>
          <p:nvPr/>
        </p:nvSpPr>
        <p:spPr>
          <a:xfrm>
            <a:off x="4596107" y="4105182"/>
            <a:ext cx="1105853" cy="533209"/>
          </a:xfrm>
          <a:prstGeom prst="rect">
            <a:avLst/>
          </a:prstGeom>
          <a:solidFill>
            <a:srgbClr val="D59D30">
              <a:alpha val="73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latin typeface="Montserrat" pitchFamily="2" charset="77"/>
              </a:rPr>
              <a:t>E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76C1904-3EB8-720C-7F3D-1B3100332CFE}"/>
              </a:ext>
            </a:extLst>
          </p:cNvPr>
          <p:cNvSpPr/>
          <p:nvPr/>
        </p:nvSpPr>
        <p:spPr>
          <a:xfrm>
            <a:off x="4596107" y="4650953"/>
            <a:ext cx="1105853" cy="533208"/>
          </a:xfrm>
          <a:prstGeom prst="rect">
            <a:avLst/>
          </a:prstGeom>
          <a:solidFill>
            <a:srgbClr val="D59D30">
              <a:alpha val="73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latin typeface="Montserrat" pitchFamily="2" charset="77"/>
              </a:rPr>
              <a:t>G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D6F183DA-9822-EB6C-73F1-459E4D4CBD58}"/>
              </a:ext>
            </a:extLst>
          </p:cNvPr>
          <p:cNvSpPr/>
          <p:nvPr/>
        </p:nvSpPr>
        <p:spPr>
          <a:xfrm>
            <a:off x="5827499" y="4105182"/>
            <a:ext cx="1105853" cy="533208"/>
          </a:xfrm>
          <a:prstGeom prst="rect">
            <a:avLst/>
          </a:prstGeom>
          <a:solidFill>
            <a:srgbClr val="D59D30">
              <a:alpha val="73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latin typeface="Montserrat" pitchFamily="2" charset="77"/>
              </a:rPr>
              <a:t>F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5F4CFC9A-0A1B-D6C6-92FD-6DF086776844}"/>
              </a:ext>
            </a:extLst>
          </p:cNvPr>
          <p:cNvSpPr/>
          <p:nvPr/>
        </p:nvSpPr>
        <p:spPr>
          <a:xfrm>
            <a:off x="5827499" y="4650953"/>
            <a:ext cx="1105853" cy="539210"/>
          </a:xfrm>
          <a:prstGeom prst="rect">
            <a:avLst/>
          </a:prstGeom>
          <a:solidFill>
            <a:srgbClr val="D59D30">
              <a:alpha val="73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latin typeface="Montserrat" pitchFamily="2" charset="77"/>
              </a:rPr>
              <a:t>H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708ED49-107D-1AAB-88B0-EBC1ACF4A5B1}"/>
              </a:ext>
            </a:extLst>
          </p:cNvPr>
          <p:cNvSpPr txBox="1"/>
          <p:nvPr/>
        </p:nvSpPr>
        <p:spPr>
          <a:xfrm>
            <a:off x="546911" y="2294209"/>
            <a:ext cx="1600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871810"/>
                </a:solidFill>
                <a:latin typeface="Caveat" pitchFamily="2" charset="77"/>
              </a:rPr>
              <a:t>Beroepen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852ADE2-C469-44C1-F7E1-3D9E0DFBB7E4}"/>
              </a:ext>
            </a:extLst>
          </p:cNvPr>
          <p:cNvSpPr txBox="1"/>
          <p:nvPr/>
        </p:nvSpPr>
        <p:spPr>
          <a:xfrm>
            <a:off x="2469753" y="2283382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871810"/>
                </a:solidFill>
                <a:latin typeface="Caveat" pitchFamily="2" charset="77"/>
              </a:rPr>
              <a:t>Functies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01673D9-5AE9-B08B-9476-ADB7FB04E9FF}"/>
              </a:ext>
            </a:extLst>
          </p:cNvPr>
          <p:cNvSpPr txBox="1"/>
          <p:nvPr/>
        </p:nvSpPr>
        <p:spPr>
          <a:xfrm>
            <a:off x="5250631" y="2283382"/>
            <a:ext cx="102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871810"/>
                </a:solidFill>
                <a:latin typeface="Caveat" pitchFamily="2" charset="77"/>
              </a:rPr>
              <a:t>Taken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51DADC19-CD56-0D1F-B2B7-5BEAEC7E286C}"/>
              </a:ext>
            </a:extLst>
          </p:cNvPr>
          <p:cNvSpPr/>
          <p:nvPr/>
        </p:nvSpPr>
        <p:spPr>
          <a:xfrm>
            <a:off x="7230295" y="2888745"/>
            <a:ext cx="270038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65CB20C1-9BED-7903-35B1-FAD53FDFBB46}"/>
              </a:ext>
            </a:extLst>
          </p:cNvPr>
          <p:cNvSpPr/>
          <p:nvPr/>
        </p:nvSpPr>
        <p:spPr>
          <a:xfrm>
            <a:off x="7500335" y="2888745"/>
            <a:ext cx="284834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AF47AB8-FEB3-DC2B-8DF1-9DC0644BE5E0}"/>
              </a:ext>
            </a:extLst>
          </p:cNvPr>
          <p:cNvSpPr/>
          <p:nvPr/>
        </p:nvSpPr>
        <p:spPr>
          <a:xfrm>
            <a:off x="7770375" y="2888745"/>
            <a:ext cx="284834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97A2FDBF-5875-2BD8-38A8-5D946151732E}"/>
              </a:ext>
            </a:extLst>
          </p:cNvPr>
          <p:cNvSpPr/>
          <p:nvPr/>
        </p:nvSpPr>
        <p:spPr>
          <a:xfrm>
            <a:off x="8055209" y="2888745"/>
            <a:ext cx="270040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23273BF0-2652-387F-B38C-B5B7C540B4E7}"/>
              </a:ext>
            </a:extLst>
          </p:cNvPr>
          <p:cNvSpPr/>
          <p:nvPr/>
        </p:nvSpPr>
        <p:spPr>
          <a:xfrm>
            <a:off x="7230293" y="3440532"/>
            <a:ext cx="270038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F3F1CC2-43CB-DA21-BA25-2C4030DC9252}"/>
              </a:ext>
            </a:extLst>
          </p:cNvPr>
          <p:cNvSpPr/>
          <p:nvPr/>
        </p:nvSpPr>
        <p:spPr>
          <a:xfrm>
            <a:off x="7500333" y="3440532"/>
            <a:ext cx="284834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B79C58DC-1BC7-CFF2-F515-0C095A749A2F}"/>
              </a:ext>
            </a:extLst>
          </p:cNvPr>
          <p:cNvSpPr/>
          <p:nvPr/>
        </p:nvSpPr>
        <p:spPr>
          <a:xfrm>
            <a:off x="7770373" y="3440532"/>
            <a:ext cx="284834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4A640D64-AFCA-8C53-9430-CA44943C1747}"/>
              </a:ext>
            </a:extLst>
          </p:cNvPr>
          <p:cNvSpPr/>
          <p:nvPr/>
        </p:nvSpPr>
        <p:spPr>
          <a:xfrm>
            <a:off x="8055207" y="3440532"/>
            <a:ext cx="270040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AA562F88-B272-C93A-5098-BD8FA94FE0CD}"/>
              </a:ext>
            </a:extLst>
          </p:cNvPr>
          <p:cNvSpPr/>
          <p:nvPr/>
        </p:nvSpPr>
        <p:spPr>
          <a:xfrm>
            <a:off x="8462505" y="2888745"/>
            <a:ext cx="270038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797801FA-CAC2-0F64-EA29-6C0482448DAB}"/>
              </a:ext>
            </a:extLst>
          </p:cNvPr>
          <p:cNvSpPr/>
          <p:nvPr/>
        </p:nvSpPr>
        <p:spPr>
          <a:xfrm>
            <a:off x="8732545" y="2888745"/>
            <a:ext cx="284834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D5FA46DB-DE14-2A66-7BA4-D19C3149D42F}"/>
              </a:ext>
            </a:extLst>
          </p:cNvPr>
          <p:cNvSpPr/>
          <p:nvPr/>
        </p:nvSpPr>
        <p:spPr>
          <a:xfrm>
            <a:off x="9002585" y="2888745"/>
            <a:ext cx="284834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942E6992-7759-F150-932D-25385F644CD5}"/>
              </a:ext>
            </a:extLst>
          </p:cNvPr>
          <p:cNvSpPr/>
          <p:nvPr/>
        </p:nvSpPr>
        <p:spPr>
          <a:xfrm>
            <a:off x="9287419" y="2888745"/>
            <a:ext cx="270040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175919C-47CC-CAEF-CA66-655DB525EC34}"/>
              </a:ext>
            </a:extLst>
          </p:cNvPr>
          <p:cNvSpPr/>
          <p:nvPr/>
        </p:nvSpPr>
        <p:spPr>
          <a:xfrm>
            <a:off x="8462505" y="3444465"/>
            <a:ext cx="270038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CF4A55C9-05FE-D19B-E55A-8EDFAA34A80E}"/>
              </a:ext>
            </a:extLst>
          </p:cNvPr>
          <p:cNvSpPr/>
          <p:nvPr/>
        </p:nvSpPr>
        <p:spPr>
          <a:xfrm>
            <a:off x="8732545" y="3444465"/>
            <a:ext cx="284834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5107A6EF-6C40-5AA9-0865-5609BD9CEC49}"/>
              </a:ext>
            </a:extLst>
          </p:cNvPr>
          <p:cNvSpPr/>
          <p:nvPr/>
        </p:nvSpPr>
        <p:spPr>
          <a:xfrm>
            <a:off x="9002585" y="3444465"/>
            <a:ext cx="284834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8233F928-34D2-9EB8-95C1-F1550887A129}"/>
              </a:ext>
            </a:extLst>
          </p:cNvPr>
          <p:cNvSpPr/>
          <p:nvPr/>
        </p:nvSpPr>
        <p:spPr>
          <a:xfrm>
            <a:off x="9287419" y="3444465"/>
            <a:ext cx="270040" cy="545211"/>
          </a:xfrm>
          <a:prstGeom prst="rect">
            <a:avLst/>
          </a:prstGeom>
          <a:solidFill>
            <a:srgbClr val="871810">
              <a:alpha val="5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F61441FB-25A9-C0C6-5ACD-D0E9465E9349}"/>
              </a:ext>
            </a:extLst>
          </p:cNvPr>
          <p:cNvSpPr/>
          <p:nvPr/>
        </p:nvSpPr>
        <p:spPr>
          <a:xfrm>
            <a:off x="7226085" y="4111743"/>
            <a:ext cx="270038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D9C2BC4E-DE83-273E-FE69-B61E011CAA73}"/>
              </a:ext>
            </a:extLst>
          </p:cNvPr>
          <p:cNvSpPr/>
          <p:nvPr/>
        </p:nvSpPr>
        <p:spPr>
          <a:xfrm>
            <a:off x="7496125" y="4111743"/>
            <a:ext cx="284834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36762EFC-D174-95CC-26FB-562924382767}"/>
              </a:ext>
            </a:extLst>
          </p:cNvPr>
          <p:cNvSpPr/>
          <p:nvPr/>
        </p:nvSpPr>
        <p:spPr>
          <a:xfrm>
            <a:off x="7766165" y="4111743"/>
            <a:ext cx="284834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DB616D8A-9F16-8AC2-F540-5A5D8B5506E4}"/>
              </a:ext>
            </a:extLst>
          </p:cNvPr>
          <p:cNvSpPr/>
          <p:nvPr/>
        </p:nvSpPr>
        <p:spPr>
          <a:xfrm>
            <a:off x="8050999" y="4111743"/>
            <a:ext cx="270040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01D2CE08-6ADF-0D25-5182-F189EAD894C9}"/>
              </a:ext>
            </a:extLst>
          </p:cNvPr>
          <p:cNvSpPr/>
          <p:nvPr/>
        </p:nvSpPr>
        <p:spPr>
          <a:xfrm>
            <a:off x="7226083" y="4663530"/>
            <a:ext cx="270038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C81A731E-08F1-38F8-442B-157D0A18F4E8}"/>
              </a:ext>
            </a:extLst>
          </p:cNvPr>
          <p:cNvSpPr/>
          <p:nvPr/>
        </p:nvSpPr>
        <p:spPr>
          <a:xfrm>
            <a:off x="7496123" y="4663530"/>
            <a:ext cx="284834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1FD68876-B685-5796-6AFC-866C5C4686CC}"/>
              </a:ext>
            </a:extLst>
          </p:cNvPr>
          <p:cNvSpPr/>
          <p:nvPr/>
        </p:nvSpPr>
        <p:spPr>
          <a:xfrm>
            <a:off x="7766163" y="4663530"/>
            <a:ext cx="284834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5304995D-07BE-E543-BD10-8B7B48B76464}"/>
              </a:ext>
            </a:extLst>
          </p:cNvPr>
          <p:cNvSpPr/>
          <p:nvPr/>
        </p:nvSpPr>
        <p:spPr>
          <a:xfrm>
            <a:off x="8050997" y="4663530"/>
            <a:ext cx="270040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CBD95893-F035-FDFA-087B-B9C8881C8D6C}"/>
              </a:ext>
            </a:extLst>
          </p:cNvPr>
          <p:cNvSpPr/>
          <p:nvPr/>
        </p:nvSpPr>
        <p:spPr>
          <a:xfrm>
            <a:off x="8458295" y="4111743"/>
            <a:ext cx="270038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CDFA90FB-CB39-8162-E77B-2480D41CF1D2}"/>
              </a:ext>
            </a:extLst>
          </p:cNvPr>
          <p:cNvSpPr/>
          <p:nvPr/>
        </p:nvSpPr>
        <p:spPr>
          <a:xfrm>
            <a:off x="8728335" y="4111743"/>
            <a:ext cx="284834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0A2A8133-FCAA-D0CA-D8FE-F7E810FF11AE}"/>
              </a:ext>
            </a:extLst>
          </p:cNvPr>
          <p:cNvSpPr/>
          <p:nvPr/>
        </p:nvSpPr>
        <p:spPr>
          <a:xfrm>
            <a:off x="8998375" y="4111743"/>
            <a:ext cx="284834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0B4A82AD-E2DC-FB81-3BCC-0E1763EAE1B0}"/>
              </a:ext>
            </a:extLst>
          </p:cNvPr>
          <p:cNvSpPr/>
          <p:nvPr/>
        </p:nvSpPr>
        <p:spPr>
          <a:xfrm>
            <a:off x="9283209" y="4111743"/>
            <a:ext cx="270040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0539315E-0AF1-8F09-DE3D-BE0FF998408D}"/>
              </a:ext>
            </a:extLst>
          </p:cNvPr>
          <p:cNvSpPr/>
          <p:nvPr/>
        </p:nvSpPr>
        <p:spPr>
          <a:xfrm>
            <a:off x="8458295" y="4667463"/>
            <a:ext cx="270038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3EB94001-091B-8EB1-7498-2382FFF2B2CF}"/>
              </a:ext>
            </a:extLst>
          </p:cNvPr>
          <p:cNvSpPr/>
          <p:nvPr/>
        </p:nvSpPr>
        <p:spPr>
          <a:xfrm>
            <a:off x="8728335" y="4667463"/>
            <a:ext cx="284834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D9BE1E01-4E3F-0D90-4009-BDF468222412}"/>
              </a:ext>
            </a:extLst>
          </p:cNvPr>
          <p:cNvSpPr/>
          <p:nvPr/>
        </p:nvSpPr>
        <p:spPr>
          <a:xfrm>
            <a:off x="8998375" y="4667463"/>
            <a:ext cx="284834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687CD107-EB61-A2A9-4DC3-8E6ECF3F4C0A}"/>
              </a:ext>
            </a:extLst>
          </p:cNvPr>
          <p:cNvSpPr/>
          <p:nvPr/>
        </p:nvSpPr>
        <p:spPr>
          <a:xfrm>
            <a:off x="9283209" y="4667463"/>
            <a:ext cx="270040" cy="545211"/>
          </a:xfrm>
          <a:prstGeom prst="rect">
            <a:avLst/>
          </a:prstGeom>
          <a:solidFill>
            <a:srgbClr val="D59D30">
              <a:alpha val="6825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Montserrat" pitchFamily="2" charset="77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9912D8-D408-E484-E64E-E56F0386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1810"/>
                </a:solidFill>
              </a:rPr>
              <a:t>Van matchen op functie naar matchen op skills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077B35B-0F54-4665-5180-4BFF393280D3}"/>
              </a:ext>
            </a:extLst>
          </p:cNvPr>
          <p:cNvSpPr txBox="1"/>
          <p:nvPr/>
        </p:nvSpPr>
        <p:spPr>
          <a:xfrm>
            <a:off x="7952427" y="2283381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871810"/>
                </a:solidFill>
                <a:latin typeface="Caveat" pitchFamily="2" charset="77"/>
              </a:rPr>
              <a:t>Skills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C049790-1D2F-19BA-0061-EA72348DCD20}"/>
              </a:ext>
            </a:extLst>
          </p:cNvPr>
          <p:cNvSpPr txBox="1"/>
          <p:nvPr/>
        </p:nvSpPr>
        <p:spPr>
          <a:xfrm>
            <a:off x="9812924" y="2294209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871810"/>
                </a:solidFill>
                <a:latin typeface="Caveat" pitchFamily="2" charset="77"/>
              </a:rPr>
              <a:t>Skills paspoort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F758DAAB-1897-51B8-697E-8A90F7C05DB7}"/>
              </a:ext>
            </a:extLst>
          </p:cNvPr>
          <p:cNvSpPr/>
          <p:nvPr/>
        </p:nvSpPr>
        <p:spPr>
          <a:xfrm>
            <a:off x="9772040" y="2888745"/>
            <a:ext cx="2270189" cy="22995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Montserrat" pitchFamily="2" charset="77"/>
            </a:endParaRPr>
          </a:p>
        </p:txBody>
      </p:sp>
      <p:pic>
        <p:nvPicPr>
          <p:cNvPr id="10" name="Graphic 9" descr="Portemonnee silhouet">
            <a:extLst>
              <a:ext uri="{FF2B5EF4-FFF2-40B4-BE49-F238E27FC236}">
                <a16:creationId xmlns:a16="http://schemas.microsoft.com/office/drawing/2014/main" id="{97616368-5701-CB04-0131-2623CB4D6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2380" y="3021204"/>
            <a:ext cx="2034606" cy="2034606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BF07DC74-9F38-B76A-51AE-358BF2AA790C}"/>
              </a:ext>
            </a:extLst>
          </p:cNvPr>
          <p:cNvSpPr txBox="1"/>
          <p:nvPr/>
        </p:nvSpPr>
        <p:spPr>
          <a:xfrm>
            <a:off x="2819632" y="1755708"/>
            <a:ext cx="617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GESTANDAARDISEERDE SKILLS-BESCHRIJVINGEN</a:t>
            </a:r>
          </a:p>
        </p:txBody>
      </p:sp>
      <p:sp>
        <p:nvSpPr>
          <p:cNvPr id="59" name="Linkeraccolade 58">
            <a:extLst>
              <a:ext uri="{FF2B5EF4-FFF2-40B4-BE49-F238E27FC236}">
                <a16:creationId xmlns:a16="http://schemas.microsoft.com/office/drawing/2014/main" id="{BDA499D9-54FD-62B3-611C-01999CF14DD1}"/>
              </a:ext>
            </a:extLst>
          </p:cNvPr>
          <p:cNvSpPr/>
          <p:nvPr/>
        </p:nvSpPr>
        <p:spPr>
          <a:xfrm rot="16200000">
            <a:off x="4586588" y="2098548"/>
            <a:ext cx="461665" cy="7114813"/>
          </a:xfrm>
          <a:prstGeom prst="leftBrace">
            <a:avLst/>
          </a:prstGeom>
          <a:ln w="57150">
            <a:solidFill>
              <a:srgbClr val="8718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B779E718-C2BA-BDDF-3E50-6621A4B4345B}"/>
              </a:ext>
            </a:extLst>
          </p:cNvPr>
          <p:cNvSpPr txBox="1"/>
          <p:nvPr/>
        </p:nvSpPr>
        <p:spPr>
          <a:xfrm>
            <a:off x="4061011" y="5886787"/>
            <a:ext cx="1577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Competent NL</a:t>
            </a:r>
          </a:p>
          <a:p>
            <a:r>
              <a:rPr lang="nl-NL" dirty="0"/>
              <a:t>ESCO (Europa)</a:t>
            </a:r>
          </a:p>
          <a:p>
            <a:r>
              <a:rPr lang="nl-NL" dirty="0"/>
              <a:t>O*NET (US)</a:t>
            </a:r>
          </a:p>
        </p:txBody>
      </p:sp>
    </p:spTree>
    <p:extLst>
      <p:ext uri="{BB962C8B-B14F-4D97-AF65-F5344CB8AC3E}">
        <p14:creationId xmlns:p14="http://schemas.microsoft.com/office/powerpoint/2010/main" val="147795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unthaak 20">
            <a:extLst>
              <a:ext uri="{FF2B5EF4-FFF2-40B4-BE49-F238E27FC236}">
                <a16:creationId xmlns:a16="http://schemas.microsoft.com/office/drawing/2014/main" id="{C11856BF-3009-41B1-17C1-D867F2E0CF8E}"/>
              </a:ext>
            </a:extLst>
          </p:cNvPr>
          <p:cNvSpPr/>
          <p:nvPr/>
        </p:nvSpPr>
        <p:spPr>
          <a:xfrm>
            <a:off x="3232316" y="2348659"/>
            <a:ext cx="788356" cy="4023990"/>
          </a:xfrm>
          <a:prstGeom prst="chevron">
            <a:avLst>
              <a:gd name="adj" fmla="val 74306"/>
            </a:avLst>
          </a:prstGeom>
          <a:solidFill>
            <a:srgbClr val="87181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unthaak 21">
            <a:extLst>
              <a:ext uri="{FF2B5EF4-FFF2-40B4-BE49-F238E27FC236}">
                <a16:creationId xmlns:a16="http://schemas.microsoft.com/office/drawing/2014/main" id="{5D8B3BC7-F7DD-80CD-016C-FA1754998013}"/>
              </a:ext>
            </a:extLst>
          </p:cNvPr>
          <p:cNvSpPr/>
          <p:nvPr/>
        </p:nvSpPr>
        <p:spPr>
          <a:xfrm>
            <a:off x="3544197" y="2348659"/>
            <a:ext cx="788356" cy="4023990"/>
          </a:xfrm>
          <a:prstGeom prst="chevron">
            <a:avLst>
              <a:gd name="adj" fmla="val 74306"/>
            </a:avLst>
          </a:prstGeom>
          <a:solidFill>
            <a:srgbClr val="871810">
              <a:alpha val="646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Punthaak 22">
            <a:extLst>
              <a:ext uri="{FF2B5EF4-FFF2-40B4-BE49-F238E27FC236}">
                <a16:creationId xmlns:a16="http://schemas.microsoft.com/office/drawing/2014/main" id="{FB1F3BC0-32BA-7C48-1A65-82B8293B1A86}"/>
              </a:ext>
            </a:extLst>
          </p:cNvPr>
          <p:cNvSpPr/>
          <p:nvPr/>
        </p:nvSpPr>
        <p:spPr>
          <a:xfrm>
            <a:off x="3856539" y="2348659"/>
            <a:ext cx="788356" cy="4023990"/>
          </a:xfrm>
          <a:prstGeom prst="chevron">
            <a:avLst>
              <a:gd name="adj" fmla="val 74306"/>
            </a:avLst>
          </a:prstGeom>
          <a:solidFill>
            <a:srgbClr val="871810">
              <a:alpha val="602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BA4613-3408-2A58-4A5C-13773D74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1810"/>
                </a:solidFill>
              </a:rPr>
              <a:t>Wat is het integraal skills paspoort? </a:t>
            </a: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805A3AA7-29F6-DB42-5B47-97FD20A109E7}"/>
              </a:ext>
            </a:extLst>
          </p:cNvPr>
          <p:cNvSpPr/>
          <p:nvPr/>
        </p:nvSpPr>
        <p:spPr>
          <a:xfrm>
            <a:off x="1658467" y="2353235"/>
            <a:ext cx="1488141" cy="363071"/>
          </a:xfrm>
          <a:prstGeom prst="roundRect">
            <a:avLst/>
          </a:prstGeom>
          <a:solidFill>
            <a:srgbClr val="8718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Sport/Hobby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8FBAD09E-D16A-82FE-2C90-59E39F9C1DA3}"/>
              </a:ext>
            </a:extLst>
          </p:cNvPr>
          <p:cNvSpPr/>
          <p:nvPr/>
        </p:nvSpPr>
        <p:spPr>
          <a:xfrm>
            <a:off x="1658467" y="2897842"/>
            <a:ext cx="1488141" cy="363071"/>
          </a:xfrm>
          <a:prstGeom prst="roundRect">
            <a:avLst/>
          </a:prstGeom>
          <a:solidFill>
            <a:srgbClr val="8718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Werkervaring</a:t>
            </a: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5557B4A3-8774-A54F-29F6-2D67CB8E176B}"/>
              </a:ext>
            </a:extLst>
          </p:cNvPr>
          <p:cNvSpPr/>
          <p:nvPr/>
        </p:nvSpPr>
        <p:spPr>
          <a:xfrm>
            <a:off x="1658466" y="3442449"/>
            <a:ext cx="1488141" cy="363071"/>
          </a:xfrm>
          <a:prstGeom prst="roundRect">
            <a:avLst/>
          </a:prstGeom>
          <a:solidFill>
            <a:srgbClr val="8718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Vrije tijd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7C8B194D-5E35-C73B-0115-47CC88810EA1}"/>
              </a:ext>
            </a:extLst>
          </p:cNvPr>
          <p:cNvSpPr/>
          <p:nvPr/>
        </p:nvSpPr>
        <p:spPr>
          <a:xfrm rot="16200000">
            <a:off x="527745" y="2768928"/>
            <a:ext cx="1456860" cy="616324"/>
          </a:xfrm>
          <a:prstGeom prst="roundRect">
            <a:avLst/>
          </a:prstGeom>
          <a:solidFill>
            <a:srgbClr val="8718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Informele ontwikkeling</a:t>
            </a: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E55F5A77-1E52-F0A7-D36F-9D018D5ED176}"/>
              </a:ext>
            </a:extLst>
          </p:cNvPr>
          <p:cNvSpPr/>
          <p:nvPr/>
        </p:nvSpPr>
        <p:spPr>
          <a:xfrm>
            <a:off x="1658466" y="4104996"/>
            <a:ext cx="1488141" cy="363071"/>
          </a:xfrm>
          <a:prstGeom prst="roundRect">
            <a:avLst/>
          </a:prstGeom>
          <a:solidFill>
            <a:srgbClr val="AB5F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Training</a:t>
            </a:r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1854EAE3-FA96-6444-9DAB-3CB343FA0344}"/>
              </a:ext>
            </a:extLst>
          </p:cNvPr>
          <p:cNvSpPr/>
          <p:nvPr/>
        </p:nvSpPr>
        <p:spPr>
          <a:xfrm>
            <a:off x="1658466" y="4649603"/>
            <a:ext cx="1488141" cy="363071"/>
          </a:xfrm>
          <a:prstGeom prst="roundRect">
            <a:avLst/>
          </a:prstGeom>
          <a:solidFill>
            <a:srgbClr val="AB5F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Onderwijs</a:t>
            </a: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CB8D55AD-E694-BABC-DBC8-0E2BED904756}"/>
              </a:ext>
            </a:extLst>
          </p:cNvPr>
          <p:cNvSpPr/>
          <p:nvPr/>
        </p:nvSpPr>
        <p:spPr>
          <a:xfrm>
            <a:off x="1658465" y="5194210"/>
            <a:ext cx="1488141" cy="363071"/>
          </a:xfrm>
          <a:prstGeom prst="roundRect">
            <a:avLst/>
          </a:prstGeom>
          <a:solidFill>
            <a:srgbClr val="AB5F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Diploma’s</a:t>
            </a:r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851B4B61-1860-54B5-0FB3-84BB19497F25}"/>
              </a:ext>
            </a:extLst>
          </p:cNvPr>
          <p:cNvSpPr/>
          <p:nvPr/>
        </p:nvSpPr>
        <p:spPr>
          <a:xfrm rot="16200000">
            <a:off x="527744" y="4520689"/>
            <a:ext cx="1456860" cy="616324"/>
          </a:xfrm>
          <a:prstGeom prst="roundRect">
            <a:avLst/>
          </a:prstGeom>
          <a:solidFill>
            <a:srgbClr val="AB5F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Formele ontwikkeling</a:t>
            </a:r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5F99D8C4-938E-E44C-463B-AE6E8A6C791B}"/>
              </a:ext>
            </a:extLst>
          </p:cNvPr>
          <p:cNvSpPr/>
          <p:nvPr/>
        </p:nvSpPr>
        <p:spPr>
          <a:xfrm>
            <a:off x="1658464" y="5856757"/>
            <a:ext cx="1488141" cy="363071"/>
          </a:xfrm>
          <a:prstGeom prst="roundRect">
            <a:avLst/>
          </a:prstGeom>
          <a:solidFill>
            <a:srgbClr val="8718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Skills platformen</a:t>
            </a: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44805E45-0050-D9F1-D53C-91145A7C8CCB}"/>
              </a:ext>
            </a:extLst>
          </p:cNvPr>
          <p:cNvSpPr/>
          <p:nvPr/>
        </p:nvSpPr>
        <p:spPr>
          <a:xfrm>
            <a:off x="4926297" y="2767806"/>
            <a:ext cx="914400" cy="914400"/>
          </a:xfrm>
          <a:prstGeom prst="roundRect">
            <a:avLst/>
          </a:prstGeom>
          <a:solidFill>
            <a:srgbClr val="D59D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Skills</a:t>
            </a: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6D6FC493-BC19-9696-5576-032729D0A767}"/>
              </a:ext>
            </a:extLst>
          </p:cNvPr>
          <p:cNvSpPr/>
          <p:nvPr/>
        </p:nvSpPr>
        <p:spPr>
          <a:xfrm>
            <a:off x="4926297" y="3883120"/>
            <a:ext cx="914400" cy="914400"/>
          </a:xfrm>
          <a:prstGeom prst="roundRect">
            <a:avLst/>
          </a:prstGeom>
          <a:solidFill>
            <a:srgbClr val="D59D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err="1"/>
              <a:t>Certifi-caten</a:t>
            </a:r>
            <a:endParaRPr lang="nl-NL" sz="1400" dirty="0"/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D6B5BDA8-CF21-4D52-10BB-5A947A505D97}"/>
              </a:ext>
            </a:extLst>
          </p:cNvPr>
          <p:cNvSpPr/>
          <p:nvPr/>
        </p:nvSpPr>
        <p:spPr>
          <a:xfrm>
            <a:off x="4926297" y="4998434"/>
            <a:ext cx="914400" cy="914400"/>
          </a:xfrm>
          <a:prstGeom prst="roundRect">
            <a:avLst/>
          </a:prstGeom>
          <a:solidFill>
            <a:srgbClr val="D59D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Diploma</a:t>
            </a:r>
          </a:p>
        </p:txBody>
      </p:sp>
      <p:sp>
        <p:nvSpPr>
          <p:cNvPr id="24" name="Punthaak 23">
            <a:extLst>
              <a:ext uri="{FF2B5EF4-FFF2-40B4-BE49-F238E27FC236}">
                <a16:creationId xmlns:a16="http://schemas.microsoft.com/office/drawing/2014/main" id="{517AB193-B351-484B-57ED-4B0358520982}"/>
              </a:ext>
            </a:extLst>
          </p:cNvPr>
          <p:cNvSpPr/>
          <p:nvPr/>
        </p:nvSpPr>
        <p:spPr>
          <a:xfrm>
            <a:off x="5952119" y="2767805"/>
            <a:ext cx="765944" cy="3145029"/>
          </a:xfrm>
          <a:prstGeom prst="chevron">
            <a:avLst>
              <a:gd name="adj" fmla="val 74306"/>
            </a:avLst>
          </a:prstGeom>
          <a:solidFill>
            <a:srgbClr val="D59D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Punthaak 24">
            <a:extLst>
              <a:ext uri="{FF2B5EF4-FFF2-40B4-BE49-F238E27FC236}">
                <a16:creationId xmlns:a16="http://schemas.microsoft.com/office/drawing/2014/main" id="{FB35E8E1-4E40-899C-8C15-740F912E2A0C}"/>
              </a:ext>
            </a:extLst>
          </p:cNvPr>
          <p:cNvSpPr/>
          <p:nvPr/>
        </p:nvSpPr>
        <p:spPr>
          <a:xfrm>
            <a:off x="6264000" y="2767805"/>
            <a:ext cx="765944" cy="3145029"/>
          </a:xfrm>
          <a:prstGeom prst="chevron">
            <a:avLst>
              <a:gd name="adj" fmla="val 74306"/>
            </a:avLst>
          </a:prstGeom>
          <a:solidFill>
            <a:srgbClr val="D59D30">
              <a:alpha val="646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Punthaak 25">
            <a:extLst>
              <a:ext uri="{FF2B5EF4-FFF2-40B4-BE49-F238E27FC236}">
                <a16:creationId xmlns:a16="http://schemas.microsoft.com/office/drawing/2014/main" id="{80B22D43-6728-55D4-C537-7CC4C4EEBD7E}"/>
              </a:ext>
            </a:extLst>
          </p:cNvPr>
          <p:cNvSpPr/>
          <p:nvPr/>
        </p:nvSpPr>
        <p:spPr>
          <a:xfrm>
            <a:off x="6576342" y="2767805"/>
            <a:ext cx="765944" cy="3145029"/>
          </a:xfrm>
          <a:prstGeom prst="chevron">
            <a:avLst>
              <a:gd name="adj" fmla="val 74306"/>
            </a:avLst>
          </a:prstGeom>
          <a:solidFill>
            <a:srgbClr val="D59D30">
              <a:alpha val="602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DD9FD66-2353-A301-5C84-AA990005110F}"/>
              </a:ext>
            </a:extLst>
          </p:cNvPr>
          <p:cNvSpPr txBox="1"/>
          <p:nvPr/>
        </p:nvSpPr>
        <p:spPr>
          <a:xfrm>
            <a:off x="7754011" y="4175988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Skills</a:t>
            </a:r>
          </a:p>
          <a:p>
            <a:r>
              <a:rPr lang="nl-NL" dirty="0"/>
              <a:t>paspoort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A2E8434-49FA-97CB-12E4-A39AC5D5B62E}"/>
              </a:ext>
            </a:extLst>
          </p:cNvPr>
          <p:cNvSpPr txBox="1"/>
          <p:nvPr/>
        </p:nvSpPr>
        <p:spPr>
          <a:xfrm>
            <a:off x="10144908" y="3050427"/>
            <a:ext cx="114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Digitale ID</a:t>
            </a:r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EC98012E-62A2-020D-ED73-49476D21EBB3}"/>
              </a:ext>
            </a:extLst>
          </p:cNvPr>
          <p:cNvSpPr/>
          <p:nvPr/>
        </p:nvSpPr>
        <p:spPr>
          <a:xfrm>
            <a:off x="9520684" y="2767804"/>
            <a:ext cx="2218599" cy="3145029"/>
          </a:xfrm>
          <a:prstGeom prst="roundRect">
            <a:avLst/>
          </a:prstGeom>
          <a:noFill/>
          <a:ln w="38100">
            <a:solidFill>
              <a:srgbClr val="87181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Pijl links 33">
            <a:extLst>
              <a:ext uri="{FF2B5EF4-FFF2-40B4-BE49-F238E27FC236}">
                <a16:creationId xmlns:a16="http://schemas.microsoft.com/office/drawing/2014/main" id="{ADE76981-67B0-9E88-6C96-D2B261AC14C9}"/>
              </a:ext>
            </a:extLst>
          </p:cNvPr>
          <p:cNvSpPr/>
          <p:nvPr/>
        </p:nvSpPr>
        <p:spPr>
          <a:xfrm>
            <a:off x="9149012" y="4202001"/>
            <a:ext cx="978408" cy="484632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Graphic 3" descr="Portemonnee silhouet">
            <a:extLst>
              <a:ext uri="{FF2B5EF4-FFF2-40B4-BE49-F238E27FC236}">
                <a16:creationId xmlns:a16="http://schemas.microsoft.com/office/drawing/2014/main" id="{03686BA3-519E-1AD2-0D8A-B0203131E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25" y="3318052"/>
            <a:ext cx="2034606" cy="2034606"/>
          </a:xfrm>
          <a:prstGeom prst="rect">
            <a:avLst/>
          </a:prstGeom>
        </p:spPr>
      </p:pic>
      <p:cxnSp>
        <p:nvCxnSpPr>
          <p:cNvPr id="6" name="Gebogen verbindingslijn 5">
            <a:extLst>
              <a:ext uri="{FF2B5EF4-FFF2-40B4-BE49-F238E27FC236}">
                <a16:creationId xmlns:a16="http://schemas.microsoft.com/office/drawing/2014/main" id="{95E64CCF-ECD3-BC20-8F72-54E03E527491}"/>
              </a:ext>
            </a:extLst>
          </p:cNvPr>
          <p:cNvCxnSpPr>
            <a:endCxn id="15" idx="2"/>
          </p:cNvCxnSpPr>
          <p:nvPr/>
        </p:nvCxnSpPr>
        <p:spPr>
          <a:xfrm rot="10800000" flipV="1">
            <a:off x="2402536" y="5352658"/>
            <a:ext cx="6001877" cy="867170"/>
          </a:xfrm>
          <a:prstGeom prst="bentConnector4">
            <a:avLst>
              <a:gd name="adj1" fmla="val -112"/>
              <a:gd name="adj2" fmla="val 12636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15ACBEB5-A4D6-C7E6-26B7-63A1CE9BA9CB}"/>
              </a:ext>
            </a:extLst>
          </p:cNvPr>
          <p:cNvSpPr txBox="1"/>
          <p:nvPr/>
        </p:nvSpPr>
        <p:spPr>
          <a:xfrm>
            <a:off x="4998015" y="6462794"/>
            <a:ext cx="122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Solliciteren</a:t>
            </a:r>
          </a:p>
        </p:txBody>
      </p:sp>
      <p:pic>
        <p:nvPicPr>
          <p:cNvPr id="31" name="Graphic 30" descr="Werknemersbadge met effen opvulling">
            <a:extLst>
              <a:ext uri="{FF2B5EF4-FFF2-40B4-BE49-F238E27FC236}">
                <a16:creationId xmlns:a16="http://schemas.microsoft.com/office/drawing/2014/main" id="{737D9E7A-AC1A-FE2F-D2B3-7DFA2C9DC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" r="28"/>
          <a:stretch/>
        </p:blipFill>
        <p:spPr>
          <a:xfrm flipH="1">
            <a:off x="9653106" y="3361140"/>
            <a:ext cx="1907028" cy="19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5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3FF26-F60D-4848-DE84-BCADAB57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Een infrastructuur voor vertrouwen en autonomie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02E3B8-106B-CF29-57EC-6CB12F7E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725"/>
            <a:ext cx="10515600" cy="1146175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We staan aan het begin van de 4e industriële revolutie waar de barrières tussen de fysieke en digitale wereld worden beslecht. Dit vereist een nieuwe infrastructuur gebaseerd op twee kernwaardes: vertrouwen en autonomie</a:t>
            </a:r>
          </a:p>
          <a:p>
            <a:endParaRPr lang="nl-NL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43875A1-1140-D727-E6DE-DA7D878060E5}"/>
              </a:ext>
            </a:extLst>
          </p:cNvPr>
          <p:cNvSpPr txBox="1">
            <a:spLocks/>
          </p:cNvSpPr>
          <p:nvPr/>
        </p:nvSpPr>
        <p:spPr>
          <a:xfrm>
            <a:off x="825500" y="3106738"/>
            <a:ext cx="5092700" cy="499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400" b="1" dirty="0"/>
              <a:t>Vertrouwen</a:t>
            </a:r>
          </a:p>
          <a:p>
            <a:pPr algn="ctr"/>
            <a:endParaRPr lang="nl-NL" b="1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BB609F8-2DF0-D816-5179-7662036E2B53}"/>
              </a:ext>
            </a:extLst>
          </p:cNvPr>
          <p:cNvSpPr txBox="1">
            <a:spLocks/>
          </p:cNvSpPr>
          <p:nvPr/>
        </p:nvSpPr>
        <p:spPr>
          <a:xfrm>
            <a:off x="6248400" y="3106737"/>
            <a:ext cx="5105400" cy="499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400" b="1" dirty="0"/>
              <a:t>Autonomie</a:t>
            </a:r>
          </a:p>
          <a:p>
            <a:pPr algn="ctr"/>
            <a:endParaRPr lang="nl-NL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D65A1C-3CBE-1628-63BC-2BDD0D9713F1}"/>
              </a:ext>
            </a:extLst>
          </p:cNvPr>
          <p:cNvGrpSpPr/>
          <p:nvPr/>
        </p:nvGrpSpPr>
        <p:grpSpPr>
          <a:xfrm>
            <a:off x="873471" y="5371855"/>
            <a:ext cx="743318" cy="1049582"/>
            <a:chOff x="1661313" y="4083081"/>
            <a:chExt cx="606005" cy="774914"/>
          </a:xfrm>
        </p:grpSpPr>
        <p:pic>
          <p:nvPicPr>
            <p:cNvPr id="6" name="Picture 2" descr="mono binary Icons PNG - Free PNG and Icons Downloads">
              <a:extLst>
                <a:ext uri="{FF2B5EF4-FFF2-40B4-BE49-F238E27FC236}">
                  <a16:creationId xmlns:a16="http://schemas.microsoft.com/office/drawing/2014/main" id="{69F6AA4F-DAF4-FB61-1936-4F7D972B9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313" y="4083081"/>
              <a:ext cx="568090" cy="56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Wax seal with ribbon icon">
              <a:extLst>
                <a:ext uri="{FF2B5EF4-FFF2-40B4-BE49-F238E27FC236}">
                  <a16:creationId xmlns:a16="http://schemas.microsoft.com/office/drawing/2014/main" id="{3FEEC53C-0DCB-D99A-3BA6-9560F1F70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482" y="4522159"/>
              <a:ext cx="335836" cy="335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Graphic 9" descr="Scroll outline">
            <a:extLst>
              <a:ext uri="{FF2B5EF4-FFF2-40B4-BE49-F238E27FC236}">
                <a16:creationId xmlns:a16="http://schemas.microsoft.com/office/drawing/2014/main" id="{3A6A6E52-F146-8824-A0AC-CB95395F9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378" y="3822701"/>
            <a:ext cx="915504" cy="9144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A5D98D3-FF51-A6BE-1835-7BEBABFBDA12}"/>
              </a:ext>
            </a:extLst>
          </p:cNvPr>
          <p:cNvSpPr txBox="1">
            <a:spLocks/>
          </p:cNvSpPr>
          <p:nvPr/>
        </p:nvSpPr>
        <p:spPr>
          <a:xfrm>
            <a:off x="1702882" y="3606554"/>
            <a:ext cx="4215318" cy="141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200" dirty="0"/>
              <a:t>In de fysieke wereld vertrouwen we op fysieke echtheidskenmerken waardoor we kunnen controleren of informatie betrouwbaar is</a:t>
            </a:r>
          </a:p>
          <a:p>
            <a:pPr algn="ctr"/>
            <a:endParaRPr lang="nl-NL" sz="2200" b="1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C4A7CB8-C1F3-643B-B2E3-8214F65E650A}"/>
              </a:ext>
            </a:extLst>
          </p:cNvPr>
          <p:cNvSpPr txBox="1">
            <a:spLocks/>
          </p:cNvSpPr>
          <p:nvPr/>
        </p:nvSpPr>
        <p:spPr>
          <a:xfrm>
            <a:off x="1702882" y="5238751"/>
            <a:ext cx="4215318" cy="141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200" dirty="0"/>
              <a:t>In de digitale wereld moeten deze echtheidskenmerken en het proces om ze te controleren ook ingericht worden</a:t>
            </a:r>
          </a:p>
          <a:p>
            <a:pPr algn="ctr"/>
            <a:endParaRPr lang="nl-NL" sz="22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FC8BF8-D07E-2D0B-A7ED-B61A079C8466}"/>
              </a:ext>
            </a:extLst>
          </p:cNvPr>
          <p:cNvGrpSpPr/>
          <p:nvPr/>
        </p:nvGrpSpPr>
        <p:grpSpPr>
          <a:xfrm>
            <a:off x="6146049" y="3621477"/>
            <a:ext cx="5207751" cy="2891084"/>
            <a:chOff x="6146049" y="3763717"/>
            <a:chExt cx="5207751" cy="2891084"/>
          </a:xfrm>
        </p:grpSpPr>
        <p:pic>
          <p:nvPicPr>
            <p:cNvPr id="14" name="Picture 12" descr="Forbidden City Icons - Free SVG &amp; PNG Forbidden City Images - Noun Project">
              <a:extLst>
                <a:ext uri="{FF2B5EF4-FFF2-40B4-BE49-F238E27FC236}">
                  <a16:creationId xmlns:a16="http://schemas.microsoft.com/office/drawing/2014/main" id="{CC1703D5-C48B-0EE2-E045-0D9FBF493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373" y="3763717"/>
              <a:ext cx="986307" cy="986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Supermarket Vector Icon On White Background Stock Vector (Royalty Free)  274939844 | Shutterstock">
              <a:extLst>
                <a:ext uri="{FF2B5EF4-FFF2-40B4-BE49-F238E27FC236}">
                  <a16:creationId xmlns:a16="http://schemas.microsoft.com/office/drawing/2014/main" id="{140B61DC-7A81-F36A-B471-8A22E6F4E9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88" b="28996"/>
            <a:stretch/>
          </p:blipFill>
          <p:spPr bwMode="auto">
            <a:xfrm>
              <a:off x="6457373" y="4737102"/>
              <a:ext cx="1059384" cy="656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ontent Placeholder 4">
              <a:extLst>
                <a:ext uri="{FF2B5EF4-FFF2-40B4-BE49-F238E27FC236}">
                  <a16:creationId xmlns:a16="http://schemas.microsoft.com/office/drawing/2014/main" id="{930C5991-6917-E30E-793B-8C79444172F8}"/>
                </a:ext>
              </a:extLst>
            </p:cNvPr>
            <p:cNvSpPr txBox="1">
              <a:spLocks/>
            </p:cNvSpPr>
            <p:nvPr/>
          </p:nvSpPr>
          <p:spPr>
            <a:xfrm>
              <a:off x="7677655" y="3943615"/>
              <a:ext cx="3676145" cy="7419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2200" dirty="0"/>
                <a:t>In het verre oosten is je data van de staat</a:t>
              </a:r>
            </a:p>
            <a:p>
              <a:pPr algn="ctr"/>
              <a:endParaRPr lang="nl-NL" sz="2200" b="1" dirty="0"/>
            </a:p>
          </p:txBody>
        </p:sp>
        <p:sp>
          <p:nvSpPr>
            <p:cNvPr id="17" name="Content Placeholder 4">
              <a:extLst>
                <a:ext uri="{FF2B5EF4-FFF2-40B4-BE49-F238E27FC236}">
                  <a16:creationId xmlns:a16="http://schemas.microsoft.com/office/drawing/2014/main" id="{DFA30B99-4797-E0EC-9568-CCFCF01B0DCD}"/>
                </a:ext>
              </a:extLst>
            </p:cNvPr>
            <p:cNvSpPr txBox="1">
              <a:spLocks/>
            </p:cNvSpPr>
            <p:nvPr/>
          </p:nvSpPr>
          <p:spPr>
            <a:xfrm>
              <a:off x="7677655" y="4750024"/>
              <a:ext cx="3676145" cy="7419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2200" dirty="0"/>
                <a:t>In het verre westen is de data van de markt</a:t>
              </a:r>
            </a:p>
            <a:p>
              <a:pPr algn="ctr"/>
              <a:endParaRPr lang="nl-NL" sz="2200" b="1" dirty="0"/>
            </a:p>
          </p:txBody>
        </p:sp>
        <p:sp>
          <p:nvSpPr>
            <p:cNvPr id="18" name="Content Placeholder 4">
              <a:extLst>
                <a:ext uri="{FF2B5EF4-FFF2-40B4-BE49-F238E27FC236}">
                  <a16:creationId xmlns:a16="http://schemas.microsoft.com/office/drawing/2014/main" id="{563598BE-0867-4C0D-AABB-64991E9F0C44}"/>
                </a:ext>
              </a:extLst>
            </p:cNvPr>
            <p:cNvSpPr txBox="1">
              <a:spLocks/>
            </p:cNvSpPr>
            <p:nvPr/>
          </p:nvSpPr>
          <p:spPr>
            <a:xfrm>
              <a:off x="7642384" y="5556433"/>
              <a:ext cx="3676145" cy="10983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2200" dirty="0"/>
                <a:t>In Europa is de data van jezelf. Een Europese digitale infrastructuur moet dit borgen</a:t>
              </a:r>
            </a:p>
            <a:p>
              <a:pPr algn="ctr"/>
              <a:endParaRPr lang="nl-NL" sz="2200" b="1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DCD29FB-2EFA-9522-B023-FA6FD1443121}"/>
                </a:ext>
              </a:extLst>
            </p:cNvPr>
            <p:cNvGrpSpPr/>
            <p:nvPr/>
          </p:nvGrpSpPr>
          <p:grpSpPr>
            <a:xfrm>
              <a:off x="6146049" y="5509161"/>
              <a:ext cx="1355725" cy="912276"/>
              <a:chOff x="6146049" y="5509161"/>
              <a:chExt cx="1355725" cy="912276"/>
            </a:xfrm>
          </p:grpSpPr>
          <p:pic>
            <p:nvPicPr>
              <p:cNvPr id="1028" name="Picture 4" descr="Premium Vector | Black stars illustration on white ...">
                <a:extLst>
                  <a:ext uri="{FF2B5EF4-FFF2-40B4-BE49-F238E27FC236}">
                    <a16:creationId xmlns:a16="http://schemas.microsoft.com/office/drawing/2014/main" id="{4F6BB3B1-374E-4858-AE1F-B9B286645F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6049" y="5509161"/>
                <a:ext cx="1355725" cy="677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4B09C47-BB3D-54F6-8F39-0BF7903DA21E}"/>
                  </a:ext>
                </a:extLst>
              </p:cNvPr>
              <p:cNvSpPr/>
              <p:nvPr/>
            </p:nvSpPr>
            <p:spPr>
              <a:xfrm>
                <a:off x="6740488" y="5656888"/>
                <a:ext cx="493154" cy="6882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B3276CC-99F7-1D27-F1EC-E946A1292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7332" y="5655049"/>
                <a:ext cx="766388" cy="76638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2162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6D05-810B-C2EE-DAFA-77D90CE7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5387009" cy="369025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rgbClr val="871810"/>
                </a:solidFill>
              </a:rPr>
              <a:t>Self </a:t>
            </a:r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Sovereign</a:t>
            </a:r>
            <a:r>
              <a:rPr lang="en-GB" sz="3600" dirty="0">
                <a:solidFill>
                  <a:srgbClr val="871810"/>
                </a:solidFill>
              </a:rPr>
              <a:t> Identity?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598B8-613C-FDE4-7ECD-C5E690B8A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60" y="6442322"/>
            <a:ext cx="4017612" cy="164606"/>
          </a:xfrm>
          <a:prstGeom prst="rect">
            <a:avLst/>
          </a:prstGeom>
        </p:spPr>
      </p:pic>
      <p:pic>
        <p:nvPicPr>
          <p:cNvPr id="8" name="Picture 6" descr="Free Icon | Castle">
            <a:extLst>
              <a:ext uri="{FF2B5EF4-FFF2-40B4-BE49-F238E27FC236}">
                <a16:creationId xmlns:a16="http://schemas.microsoft.com/office/drawing/2014/main" id="{27492A5A-5E22-BCE1-640F-C3D6DF48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41" y="4135547"/>
            <a:ext cx="1395910" cy="13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astle - Free architecture and city icons">
            <a:extLst>
              <a:ext uri="{FF2B5EF4-FFF2-40B4-BE49-F238E27FC236}">
                <a16:creationId xmlns:a16="http://schemas.microsoft.com/office/drawing/2014/main" id="{61D5AFCA-509A-C2C6-EAEB-6A5BE4C6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" y="4141446"/>
            <a:ext cx="1395909" cy="139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CA8E18A-83A2-F7B9-1558-E3E1455DEFEE}"/>
              </a:ext>
            </a:extLst>
          </p:cNvPr>
          <p:cNvSpPr txBox="1"/>
          <p:nvPr/>
        </p:nvSpPr>
        <p:spPr>
          <a:xfrm>
            <a:off x="237228" y="1720589"/>
            <a:ext cx="5094026" cy="1895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 burger is in-control over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z’n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eigen data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opslaan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delen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via de smartphone.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ontvanger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informatie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ontvangt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data die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echt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nodig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transactie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Vertrouwen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geborgd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middels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cryptografie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54DC944-F0AB-97AF-1C8C-EEABF97BAF0C}"/>
              </a:ext>
            </a:extLst>
          </p:cNvPr>
          <p:cNvCxnSpPr/>
          <p:nvPr/>
        </p:nvCxnSpPr>
        <p:spPr>
          <a:xfrm>
            <a:off x="1686301" y="5020091"/>
            <a:ext cx="318052" cy="0"/>
          </a:xfrm>
          <a:prstGeom prst="straightConnector1">
            <a:avLst/>
          </a:prstGeom>
          <a:ln w="12700" cap="rnd">
            <a:solidFill>
              <a:schemeClr val="accent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A0160B0-878B-BA20-FB52-E4232160A411}"/>
              </a:ext>
            </a:extLst>
          </p:cNvPr>
          <p:cNvCxnSpPr/>
          <p:nvPr/>
        </p:nvCxnSpPr>
        <p:spPr>
          <a:xfrm>
            <a:off x="3058356" y="5012561"/>
            <a:ext cx="318052" cy="0"/>
          </a:xfrm>
          <a:prstGeom prst="straightConnector1">
            <a:avLst/>
          </a:prstGeom>
          <a:ln w="12700" cap="rnd">
            <a:solidFill>
              <a:schemeClr val="accent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mono binary Icons PNG - Free PNG and Icons Downloads">
            <a:extLst>
              <a:ext uri="{FF2B5EF4-FFF2-40B4-BE49-F238E27FC236}">
                <a16:creationId xmlns:a16="http://schemas.microsoft.com/office/drawing/2014/main" id="{9E840167-E150-0876-1CD7-4A4CD021F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13" y="4083081"/>
            <a:ext cx="568090" cy="5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Wax seal with ribbon icon">
            <a:extLst>
              <a:ext uri="{FF2B5EF4-FFF2-40B4-BE49-F238E27FC236}">
                <a16:creationId xmlns:a16="http://schemas.microsoft.com/office/drawing/2014/main" id="{D9735B1E-5F78-10EA-4D62-49A2BD3FD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82" y="4522159"/>
            <a:ext cx="335836" cy="33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B12647B-59FA-365B-73C8-4DB2A83A3EEF}"/>
              </a:ext>
            </a:extLst>
          </p:cNvPr>
          <p:cNvGrpSpPr/>
          <p:nvPr/>
        </p:nvGrpSpPr>
        <p:grpSpPr>
          <a:xfrm>
            <a:off x="2491518" y="3665522"/>
            <a:ext cx="376238" cy="675540"/>
            <a:chOff x="3400324" y="4527831"/>
            <a:chExt cx="376238" cy="675540"/>
          </a:xfrm>
        </p:grpSpPr>
        <p:pic>
          <p:nvPicPr>
            <p:cNvPr id="25" name="Picture 8" descr="Free smartphone mobile phone cell vector">
              <a:extLst>
                <a:ext uri="{FF2B5EF4-FFF2-40B4-BE49-F238E27FC236}">
                  <a16:creationId xmlns:a16="http://schemas.microsoft.com/office/drawing/2014/main" id="{0D3D7068-8FD3-1A82-835D-8ABAABA8B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0324" y="4527831"/>
              <a:ext cx="376238" cy="675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mono binary Icons PNG - Free PNG and Icons Downloads">
              <a:extLst>
                <a:ext uri="{FF2B5EF4-FFF2-40B4-BE49-F238E27FC236}">
                  <a16:creationId xmlns:a16="http://schemas.microsoft.com/office/drawing/2014/main" id="{B99649ED-350C-AC39-0F8F-F3948FF95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838" y="4611227"/>
              <a:ext cx="223210" cy="223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mono binary Icons PNG - Free PNG and Icons Downloads">
              <a:extLst>
                <a:ext uri="{FF2B5EF4-FFF2-40B4-BE49-F238E27FC236}">
                  <a16:creationId xmlns:a16="http://schemas.microsoft.com/office/drawing/2014/main" id="{D3DC5E6C-C96E-88ED-B67F-4B515F889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271" y="4865601"/>
              <a:ext cx="223210" cy="223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Wax seal with ribbon icon">
              <a:extLst>
                <a:ext uri="{FF2B5EF4-FFF2-40B4-BE49-F238E27FC236}">
                  <a16:creationId xmlns:a16="http://schemas.microsoft.com/office/drawing/2014/main" id="{41DBC970-4978-E9A0-E780-4437A0432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741" y="4722832"/>
              <a:ext cx="195124" cy="19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Wax seal with ribbon icon">
              <a:extLst>
                <a:ext uri="{FF2B5EF4-FFF2-40B4-BE49-F238E27FC236}">
                  <a16:creationId xmlns:a16="http://schemas.microsoft.com/office/drawing/2014/main" id="{EFEA6933-82A2-886B-0A05-0052F1E03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846" y="4944848"/>
              <a:ext cx="195124" cy="19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2" descr="mono binary Icons PNG - Free PNG and Icons Downloads">
            <a:extLst>
              <a:ext uri="{FF2B5EF4-FFF2-40B4-BE49-F238E27FC236}">
                <a16:creationId xmlns:a16="http://schemas.microsoft.com/office/drawing/2014/main" id="{7AEE3C0E-E85B-35A1-4DB9-168E15E2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65" y="4092949"/>
            <a:ext cx="568090" cy="5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E717629-0D61-35BE-7460-EADC2C6C6706}"/>
              </a:ext>
            </a:extLst>
          </p:cNvPr>
          <p:cNvSpPr/>
          <p:nvPr/>
        </p:nvSpPr>
        <p:spPr>
          <a:xfrm>
            <a:off x="3181737" y="4161522"/>
            <a:ext cx="424960" cy="135099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9120FF-9E3C-737E-D256-BEAAD941374F}"/>
              </a:ext>
            </a:extLst>
          </p:cNvPr>
          <p:cNvSpPr/>
          <p:nvPr/>
        </p:nvSpPr>
        <p:spPr>
          <a:xfrm>
            <a:off x="3181737" y="4454609"/>
            <a:ext cx="424960" cy="135099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pic>
        <p:nvPicPr>
          <p:cNvPr id="38" name="Picture 6" descr="Wax seal with ribbon icon">
            <a:extLst>
              <a:ext uri="{FF2B5EF4-FFF2-40B4-BE49-F238E27FC236}">
                <a16:creationId xmlns:a16="http://schemas.microsoft.com/office/drawing/2014/main" id="{98FF64A5-CFB5-6489-C11A-1CAE3ED0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34" y="4532027"/>
            <a:ext cx="335836" cy="33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raphic 38" descr="Database outline">
            <a:extLst>
              <a:ext uri="{FF2B5EF4-FFF2-40B4-BE49-F238E27FC236}">
                <a16:creationId xmlns:a16="http://schemas.microsoft.com/office/drawing/2014/main" id="{0243115F-34E5-F90D-61EA-6D210C400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11087" y="5640834"/>
            <a:ext cx="278670" cy="278670"/>
          </a:xfrm>
          <a:prstGeom prst="rect">
            <a:avLst/>
          </a:prstGeom>
        </p:spPr>
      </p:pic>
      <p:pic>
        <p:nvPicPr>
          <p:cNvPr id="40" name="Graphic 39" descr="Database outline">
            <a:extLst>
              <a:ext uri="{FF2B5EF4-FFF2-40B4-BE49-F238E27FC236}">
                <a16:creationId xmlns:a16="http://schemas.microsoft.com/office/drawing/2014/main" id="{994E0D0A-77C2-0F96-AE19-82785C5B29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509" y="5543457"/>
            <a:ext cx="567897" cy="567897"/>
          </a:xfrm>
          <a:prstGeom prst="rect">
            <a:avLst/>
          </a:prstGeom>
        </p:spPr>
      </p:pic>
      <p:pic>
        <p:nvPicPr>
          <p:cNvPr id="41" name="Picture 2" descr="Handsome woman talking on mobile phone silhouette Vector Image">
            <a:extLst>
              <a:ext uri="{FF2B5EF4-FFF2-40B4-BE49-F238E27FC236}">
                <a16:creationId xmlns:a16="http://schemas.microsoft.com/office/drawing/2014/main" id="{C1D4B3DB-8323-EEFC-3A81-915D23AC8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2" t="6515" r="18334" b="13175"/>
          <a:stretch/>
        </p:blipFill>
        <p:spPr bwMode="auto">
          <a:xfrm>
            <a:off x="2420775" y="4424458"/>
            <a:ext cx="528590" cy="109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5246B01-FEA1-146F-5488-8052131B6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C53F58D-4B64-2580-C83A-37545032EB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7438" y="6485555"/>
            <a:ext cx="4017612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3FF26-F60D-4848-DE84-BCADAB57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eIDAS 2: </a:t>
            </a:r>
            <a:r>
              <a:rPr lang="en-GB" sz="3600" dirty="0" err="1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Interoperabiliteit</a:t>
            </a:r>
            <a:r>
              <a:rPr lang="en-GB" sz="3600" dirty="0">
                <a:solidFill>
                  <a:srgbClr val="871810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 in Europa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02E3B8-106B-CF29-57EC-6CB12F7E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945"/>
            <a:ext cx="726948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eIDAS 2 faciliteert dit en regelt de treinrails van interoperabiliteit binnen de EU gebaseerd op Europese waardes: Vertrouwen en Autonomie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Hiermee creëren we een open ecosysteem voor een open digitale markt voor iedereen. Dus ook voor arbeid en onderwijs.</a:t>
            </a:r>
          </a:p>
        </p:txBody>
      </p:sp>
      <p:pic>
        <p:nvPicPr>
          <p:cNvPr id="2" name="Picture 8" descr="eIDAS - Wikipedia">
            <a:extLst>
              <a:ext uri="{FF2B5EF4-FFF2-40B4-BE49-F238E27FC236}">
                <a16:creationId xmlns:a16="http://schemas.microsoft.com/office/drawing/2014/main" id="{793EB28A-B608-9574-9F52-10CB5477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776" y="2015727"/>
            <a:ext cx="2434419" cy="35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0FB9808-6583-E350-CB7E-08A9CA1B6180}"/>
              </a:ext>
            </a:extLst>
          </p:cNvPr>
          <p:cNvGrpSpPr/>
          <p:nvPr/>
        </p:nvGrpSpPr>
        <p:grpSpPr>
          <a:xfrm>
            <a:off x="2499220" y="3077638"/>
            <a:ext cx="3947441" cy="1561695"/>
            <a:chOff x="1969899" y="3077638"/>
            <a:chExt cx="3947441" cy="156169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BD7ED45-F683-C4D9-17BA-BA0A0243C75B}"/>
                </a:ext>
              </a:extLst>
            </p:cNvPr>
            <p:cNvGrpSpPr/>
            <p:nvPr/>
          </p:nvGrpSpPr>
          <p:grpSpPr>
            <a:xfrm>
              <a:off x="1969899" y="3203715"/>
              <a:ext cx="1805698" cy="1409809"/>
              <a:chOff x="1441579" y="4504195"/>
              <a:chExt cx="1805698" cy="1409809"/>
            </a:xfrm>
          </p:grpSpPr>
          <p:grpSp>
            <p:nvGrpSpPr>
              <p:cNvPr id="6" name="Picture Placeholder 4" descr="Open hand with plant outline">
                <a:extLst>
                  <a:ext uri="{FF2B5EF4-FFF2-40B4-BE49-F238E27FC236}">
                    <a16:creationId xmlns:a16="http://schemas.microsoft.com/office/drawing/2014/main" id="{C6665AB7-4818-4F7E-35E3-E6F46FFABFFC}"/>
                  </a:ext>
                </a:extLst>
              </p:cNvPr>
              <p:cNvGrpSpPr/>
              <p:nvPr/>
            </p:nvGrpSpPr>
            <p:grpSpPr>
              <a:xfrm>
                <a:off x="1441579" y="4504195"/>
                <a:ext cx="1805698" cy="897899"/>
                <a:chOff x="7964241" y="1073157"/>
                <a:chExt cx="9939329" cy="4789703"/>
              </a:xfrm>
              <a:solidFill>
                <a:srgbClr val="000000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367F9071-1281-491F-5CF0-1D8FCC339663}"/>
                    </a:ext>
                  </a:extLst>
                </p:cNvPr>
                <p:cNvSpPr/>
                <p:nvPr/>
              </p:nvSpPr>
              <p:spPr>
                <a:xfrm>
                  <a:off x="7964241" y="3649884"/>
                  <a:ext cx="4504014" cy="1209298"/>
                </a:xfrm>
                <a:custGeom>
                  <a:avLst/>
                  <a:gdLst>
                    <a:gd name="connsiteX0" fmla="*/ 2432212 w 4504014"/>
                    <a:gd name="connsiteY0" fmla="*/ 142875 h 1209298"/>
                    <a:gd name="connsiteX1" fmla="*/ 4146807 w 4504014"/>
                    <a:gd name="connsiteY1" fmla="*/ 142875 h 1209298"/>
                    <a:gd name="connsiteX2" fmla="*/ 4361132 w 4504014"/>
                    <a:gd name="connsiteY2" fmla="*/ 357188 h 1209298"/>
                    <a:gd name="connsiteX3" fmla="*/ 4146807 w 4504014"/>
                    <a:gd name="connsiteY3" fmla="*/ 571500 h 1209298"/>
                    <a:gd name="connsiteX4" fmla="*/ 2860861 w 4504014"/>
                    <a:gd name="connsiteY4" fmla="*/ 571500 h 1209298"/>
                    <a:gd name="connsiteX5" fmla="*/ 2789419 w 4504014"/>
                    <a:gd name="connsiteY5" fmla="*/ 642938 h 1209298"/>
                    <a:gd name="connsiteX6" fmla="*/ 2860861 w 4504014"/>
                    <a:gd name="connsiteY6" fmla="*/ 714375 h 1209298"/>
                    <a:gd name="connsiteX7" fmla="*/ 4146807 w 4504014"/>
                    <a:gd name="connsiteY7" fmla="*/ 714375 h 1209298"/>
                    <a:gd name="connsiteX8" fmla="*/ 4504015 w 4504014"/>
                    <a:gd name="connsiteY8" fmla="*/ 357188 h 1209298"/>
                    <a:gd name="connsiteX9" fmla="*/ 4146807 w 4504014"/>
                    <a:gd name="connsiteY9" fmla="*/ 0 h 1209298"/>
                    <a:gd name="connsiteX10" fmla="*/ 2432212 w 4504014"/>
                    <a:gd name="connsiteY10" fmla="*/ 0 h 1209298"/>
                    <a:gd name="connsiteX11" fmla="*/ 2065432 w 4504014"/>
                    <a:gd name="connsiteY11" fmla="*/ 100013 h 1209298"/>
                    <a:gd name="connsiteX12" fmla="*/ 43424 w 4504014"/>
                    <a:gd name="connsiteY12" fmla="*/ 1072134 h 1209298"/>
                    <a:gd name="connsiteX13" fmla="*/ 5749 w 4504014"/>
                    <a:gd name="connsiteY13" fmla="*/ 1165874 h 1209298"/>
                    <a:gd name="connsiteX14" fmla="*/ 99496 w 4504014"/>
                    <a:gd name="connsiteY14" fmla="*/ 1203550 h 1209298"/>
                    <a:gd name="connsiteX15" fmla="*/ 105364 w 4504014"/>
                    <a:gd name="connsiteY15" fmla="*/ 1200722 h 1209298"/>
                    <a:gd name="connsiteX16" fmla="*/ 2131658 w 4504014"/>
                    <a:gd name="connsiteY16" fmla="*/ 226314 h 1209298"/>
                    <a:gd name="connsiteX17" fmla="*/ 2432212 w 4504014"/>
                    <a:gd name="connsiteY17" fmla="*/ 142875 h 1209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504014" h="1209298">
                      <a:moveTo>
                        <a:pt x="2432212" y="142875"/>
                      </a:moveTo>
                      <a:lnTo>
                        <a:pt x="4146807" y="142875"/>
                      </a:lnTo>
                      <a:cubicBezTo>
                        <a:pt x="4265179" y="142875"/>
                        <a:pt x="4361132" y="238823"/>
                        <a:pt x="4361132" y="357188"/>
                      </a:cubicBezTo>
                      <a:cubicBezTo>
                        <a:pt x="4361132" y="475552"/>
                        <a:pt x="4265179" y="571500"/>
                        <a:pt x="4146807" y="571500"/>
                      </a:cubicBezTo>
                      <a:lnTo>
                        <a:pt x="2860861" y="571500"/>
                      </a:lnTo>
                      <a:cubicBezTo>
                        <a:pt x="2821404" y="571500"/>
                        <a:pt x="2789419" y="603483"/>
                        <a:pt x="2789419" y="642938"/>
                      </a:cubicBezTo>
                      <a:cubicBezTo>
                        <a:pt x="2789419" y="682392"/>
                        <a:pt x="2821404" y="714375"/>
                        <a:pt x="2860861" y="714375"/>
                      </a:cubicBezTo>
                      <a:lnTo>
                        <a:pt x="4146807" y="714375"/>
                      </a:lnTo>
                      <a:cubicBezTo>
                        <a:pt x="4344086" y="714375"/>
                        <a:pt x="4504015" y="554455"/>
                        <a:pt x="4504015" y="357188"/>
                      </a:cubicBezTo>
                      <a:cubicBezTo>
                        <a:pt x="4504015" y="159920"/>
                        <a:pt x="4344086" y="0"/>
                        <a:pt x="4146807" y="0"/>
                      </a:cubicBezTo>
                      <a:lnTo>
                        <a:pt x="2432212" y="0"/>
                      </a:lnTo>
                      <a:cubicBezTo>
                        <a:pt x="2303360" y="1072"/>
                        <a:pt x="2176988" y="35533"/>
                        <a:pt x="2065432" y="100013"/>
                      </a:cubicBezTo>
                      <a:lnTo>
                        <a:pt x="43424" y="1072134"/>
                      </a:lnTo>
                      <a:cubicBezTo>
                        <a:pt x="7133" y="1087615"/>
                        <a:pt x="-9734" y="1129584"/>
                        <a:pt x="5749" y="1165874"/>
                      </a:cubicBezTo>
                      <a:cubicBezTo>
                        <a:pt x="21233" y="1202164"/>
                        <a:pt x="63205" y="1219031"/>
                        <a:pt x="99496" y="1203550"/>
                      </a:cubicBezTo>
                      <a:cubicBezTo>
                        <a:pt x="101494" y="1202693"/>
                        <a:pt x="103452" y="1201750"/>
                        <a:pt x="105364" y="1200722"/>
                      </a:cubicBezTo>
                      <a:lnTo>
                        <a:pt x="2131658" y="226314"/>
                      </a:lnTo>
                      <a:cubicBezTo>
                        <a:pt x="2222753" y="172543"/>
                        <a:pt x="2326429" y="143761"/>
                        <a:pt x="2432212" y="1428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C0710845-138D-D980-7BD5-0C88F5BBD3CF}"/>
                    </a:ext>
                  </a:extLst>
                </p:cNvPr>
                <p:cNvSpPr/>
                <p:nvPr/>
              </p:nvSpPr>
              <p:spPr>
                <a:xfrm>
                  <a:off x="8962573" y="3071024"/>
                  <a:ext cx="5434601" cy="2791836"/>
                </a:xfrm>
                <a:custGeom>
                  <a:avLst/>
                  <a:gdLst>
                    <a:gd name="connsiteX0" fmla="*/ 5077395 w 5434601"/>
                    <a:gd name="connsiteY0" fmla="*/ 74 h 2791836"/>
                    <a:gd name="connsiteX1" fmla="*/ 4891647 w 5434601"/>
                    <a:gd name="connsiteY1" fmla="*/ 52366 h 2791836"/>
                    <a:gd name="connsiteX2" fmla="*/ 3669998 w 5434601"/>
                    <a:gd name="connsiteY2" fmla="*/ 752453 h 2791836"/>
                    <a:gd name="connsiteX3" fmla="*/ 3643636 w 5434601"/>
                    <a:gd name="connsiteY3" fmla="*/ 850251 h 2791836"/>
                    <a:gd name="connsiteX4" fmla="*/ 3741439 w 5434601"/>
                    <a:gd name="connsiteY4" fmla="*/ 876612 h 2791836"/>
                    <a:gd name="connsiteX5" fmla="*/ 4967232 w 5434601"/>
                    <a:gd name="connsiteY5" fmla="*/ 173810 h 2791836"/>
                    <a:gd name="connsiteX6" fmla="*/ 5077395 w 5434601"/>
                    <a:gd name="connsiteY6" fmla="*/ 142949 h 2791836"/>
                    <a:gd name="connsiteX7" fmla="*/ 5291719 w 5434601"/>
                    <a:gd name="connsiteY7" fmla="*/ 357261 h 2791836"/>
                    <a:gd name="connsiteX8" fmla="*/ 5216277 w 5434601"/>
                    <a:gd name="connsiteY8" fmla="*/ 524568 h 2791836"/>
                    <a:gd name="connsiteX9" fmla="*/ 3256923 w 5434601"/>
                    <a:gd name="connsiteY9" fmla="*/ 1956961 h 2791836"/>
                    <a:gd name="connsiteX10" fmla="*/ 3127043 w 5434601"/>
                    <a:gd name="connsiteY10" fmla="*/ 2001038 h 2791836"/>
                    <a:gd name="connsiteX11" fmla="*/ 1791087 w 5434601"/>
                    <a:gd name="connsiteY11" fmla="*/ 2001038 h 2791836"/>
                    <a:gd name="connsiteX12" fmla="*/ 25840 w 5434601"/>
                    <a:gd name="connsiteY12" fmla="*/ 2665407 h 2791836"/>
                    <a:gd name="connsiteX13" fmla="*/ 16452 w 5434601"/>
                    <a:gd name="connsiteY13" fmla="*/ 2765998 h 2791836"/>
                    <a:gd name="connsiteX14" fmla="*/ 117049 w 5434601"/>
                    <a:gd name="connsiteY14" fmla="*/ 2775385 h 2791836"/>
                    <a:gd name="connsiteX15" fmla="*/ 126501 w 5434601"/>
                    <a:gd name="connsiteY15" fmla="*/ 2765919 h 2791836"/>
                    <a:gd name="connsiteX16" fmla="*/ 1791087 w 5434601"/>
                    <a:gd name="connsiteY16" fmla="*/ 2143913 h 2791836"/>
                    <a:gd name="connsiteX17" fmla="*/ 3127043 w 5434601"/>
                    <a:gd name="connsiteY17" fmla="*/ 2143913 h 2791836"/>
                    <a:gd name="connsiteX18" fmla="*/ 3340510 w 5434601"/>
                    <a:gd name="connsiteY18" fmla="*/ 2072475 h 2791836"/>
                    <a:gd name="connsiteX19" fmla="*/ 5305222 w 5434601"/>
                    <a:gd name="connsiteY19" fmla="*/ 636582 h 2791836"/>
                    <a:gd name="connsiteX20" fmla="*/ 5313651 w 5434601"/>
                    <a:gd name="connsiteY20" fmla="*/ 629438 h 2791836"/>
                    <a:gd name="connsiteX21" fmla="*/ 5434602 w 5434601"/>
                    <a:gd name="connsiteY21" fmla="*/ 357333 h 2791836"/>
                    <a:gd name="connsiteX22" fmla="*/ 5077395 w 5434601"/>
                    <a:gd name="connsiteY22" fmla="*/ 74 h 2791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434601" h="2791836">
                      <a:moveTo>
                        <a:pt x="5077395" y="74"/>
                      </a:moveTo>
                      <a:cubicBezTo>
                        <a:pt x="5011661" y="-1312"/>
                        <a:pt x="4947006" y="16897"/>
                        <a:pt x="4891647" y="52366"/>
                      </a:cubicBezTo>
                      <a:lnTo>
                        <a:pt x="3669998" y="752453"/>
                      </a:lnTo>
                      <a:cubicBezTo>
                        <a:pt x="3635713" y="772177"/>
                        <a:pt x="3623911" y="815968"/>
                        <a:pt x="3643636" y="850251"/>
                      </a:cubicBezTo>
                      <a:cubicBezTo>
                        <a:pt x="3663361" y="884534"/>
                        <a:pt x="3707154" y="896335"/>
                        <a:pt x="3741439" y="876612"/>
                      </a:cubicBezTo>
                      <a:lnTo>
                        <a:pt x="4967232" y="173810"/>
                      </a:lnTo>
                      <a:cubicBezTo>
                        <a:pt x="4999987" y="152621"/>
                        <a:pt x="5038395" y="141863"/>
                        <a:pt x="5077395" y="142949"/>
                      </a:cubicBezTo>
                      <a:cubicBezTo>
                        <a:pt x="5195766" y="142949"/>
                        <a:pt x="5291719" y="238896"/>
                        <a:pt x="5291719" y="357261"/>
                      </a:cubicBezTo>
                      <a:cubicBezTo>
                        <a:pt x="5288882" y="420619"/>
                        <a:pt x="5261885" y="480491"/>
                        <a:pt x="5216277" y="524568"/>
                      </a:cubicBezTo>
                      <a:lnTo>
                        <a:pt x="3256923" y="1956961"/>
                      </a:lnTo>
                      <a:cubicBezTo>
                        <a:pt x="3219502" y="1985243"/>
                        <a:pt x="3173951" y="2000702"/>
                        <a:pt x="3127043" y="2001038"/>
                      </a:cubicBezTo>
                      <a:lnTo>
                        <a:pt x="1791087" y="2001038"/>
                      </a:lnTo>
                      <a:cubicBezTo>
                        <a:pt x="1060384" y="2001038"/>
                        <a:pt x="466419" y="2224423"/>
                        <a:pt x="25840" y="2665407"/>
                      </a:cubicBezTo>
                      <a:cubicBezTo>
                        <a:pt x="-4530" y="2690588"/>
                        <a:pt x="-8738" y="2735630"/>
                        <a:pt x="16452" y="2765998"/>
                      </a:cubicBezTo>
                      <a:cubicBezTo>
                        <a:pt x="41636" y="2796366"/>
                        <a:pt x="86672" y="2800574"/>
                        <a:pt x="117049" y="2775385"/>
                      </a:cubicBezTo>
                      <a:cubicBezTo>
                        <a:pt x="120486" y="2772534"/>
                        <a:pt x="123650" y="2769363"/>
                        <a:pt x="126501" y="2765919"/>
                      </a:cubicBezTo>
                      <a:cubicBezTo>
                        <a:pt x="539504" y="2353082"/>
                        <a:pt x="1099462" y="2143913"/>
                        <a:pt x="1791087" y="2143913"/>
                      </a:cubicBezTo>
                      <a:lnTo>
                        <a:pt x="3127043" y="2143913"/>
                      </a:lnTo>
                      <a:cubicBezTo>
                        <a:pt x="3203992" y="2143463"/>
                        <a:pt x="3278784" y="2118431"/>
                        <a:pt x="3340510" y="2072475"/>
                      </a:cubicBezTo>
                      <a:lnTo>
                        <a:pt x="5305222" y="636582"/>
                      </a:lnTo>
                      <a:lnTo>
                        <a:pt x="5313651" y="629438"/>
                      </a:lnTo>
                      <a:cubicBezTo>
                        <a:pt x="5388587" y="558451"/>
                        <a:pt x="5432116" y="460517"/>
                        <a:pt x="5434602" y="357333"/>
                      </a:cubicBezTo>
                      <a:cubicBezTo>
                        <a:pt x="5434402" y="160136"/>
                        <a:pt x="5274601" y="309"/>
                        <a:pt x="5077395" y="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2FFFF42-F6C1-6B7C-D5B1-9BC8760AF482}"/>
                    </a:ext>
                  </a:extLst>
                </p:cNvPr>
                <p:cNvSpPr/>
                <p:nvPr/>
              </p:nvSpPr>
              <p:spPr>
                <a:xfrm>
                  <a:off x="9753929" y="1073157"/>
                  <a:ext cx="3602172" cy="2445067"/>
                </a:xfrm>
                <a:custGeom>
                  <a:avLst/>
                  <a:gdLst>
                    <a:gd name="connsiteX0" fmla="*/ 1162403 w 3602172"/>
                    <a:gd name="connsiteY0" fmla="*/ 2085451 h 2445067"/>
                    <a:gd name="connsiteX1" fmla="*/ 1285211 w 3602172"/>
                    <a:gd name="connsiteY1" fmla="*/ 2084237 h 2445067"/>
                    <a:gd name="connsiteX2" fmla="*/ 1291069 w 3602172"/>
                    <a:gd name="connsiteY2" fmla="*/ 2091381 h 2445067"/>
                    <a:gd name="connsiteX3" fmla="*/ 1428380 w 3602172"/>
                    <a:gd name="connsiteY3" fmla="*/ 2383489 h 2445067"/>
                    <a:gd name="connsiteX4" fmla="*/ 1430952 w 3602172"/>
                    <a:gd name="connsiteY4" fmla="*/ 2391347 h 2445067"/>
                    <a:gd name="connsiteX5" fmla="*/ 1434738 w 3602172"/>
                    <a:gd name="connsiteY5" fmla="*/ 2402777 h 2445067"/>
                    <a:gd name="connsiteX6" fmla="*/ 1442525 w 3602172"/>
                    <a:gd name="connsiteY6" fmla="*/ 2415564 h 2445067"/>
                    <a:gd name="connsiteX7" fmla="*/ 1449669 w 3602172"/>
                    <a:gd name="connsiteY7" fmla="*/ 2424065 h 2445067"/>
                    <a:gd name="connsiteX8" fmla="*/ 1462100 w 3602172"/>
                    <a:gd name="connsiteY8" fmla="*/ 2433352 h 2445067"/>
                    <a:gd name="connsiteX9" fmla="*/ 1471173 w 3602172"/>
                    <a:gd name="connsiteY9" fmla="*/ 2438781 h 2445067"/>
                    <a:gd name="connsiteX10" fmla="*/ 1488177 w 3602172"/>
                    <a:gd name="connsiteY10" fmla="*/ 2443139 h 2445067"/>
                    <a:gd name="connsiteX11" fmla="*/ 1495892 w 3602172"/>
                    <a:gd name="connsiteY11" fmla="*/ 2445068 h 2445067"/>
                    <a:gd name="connsiteX12" fmla="*/ 1499464 w 3602172"/>
                    <a:gd name="connsiteY12" fmla="*/ 2445068 h 2445067"/>
                    <a:gd name="connsiteX13" fmla="*/ 1509109 w 3602172"/>
                    <a:gd name="connsiteY13" fmla="*/ 2444425 h 2445067"/>
                    <a:gd name="connsiteX14" fmla="*/ 1517039 w 3602172"/>
                    <a:gd name="connsiteY14" fmla="*/ 2441639 h 2445067"/>
                    <a:gd name="connsiteX15" fmla="*/ 1531327 w 3602172"/>
                    <a:gd name="connsiteY15" fmla="*/ 2436710 h 2445067"/>
                    <a:gd name="connsiteX16" fmla="*/ 1541900 w 3602172"/>
                    <a:gd name="connsiteY16" fmla="*/ 2429566 h 2445067"/>
                    <a:gd name="connsiteX17" fmla="*/ 1559761 w 3602172"/>
                    <a:gd name="connsiteY17" fmla="*/ 2409921 h 2445067"/>
                    <a:gd name="connsiteX18" fmla="*/ 1565905 w 3602172"/>
                    <a:gd name="connsiteY18" fmla="*/ 2397419 h 2445067"/>
                    <a:gd name="connsiteX19" fmla="*/ 1569048 w 3602172"/>
                    <a:gd name="connsiteY19" fmla="*/ 2384489 h 2445067"/>
                    <a:gd name="connsiteX20" fmla="*/ 1570977 w 3602172"/>
                    <a:gd name="connsiteY20" fmla="*/ 2376702 h 2445067"/>
                    <a:gd name="connsiteX21" fmla="*/ 1936900 w 3602172"/>
                    <a:gd name="connsiteY21" fmla="*/ 1700261 h 2445067"/>
                    <a:gd name="connsiteX22" fmla="*/ 2239741 w 3602172"/>
                    <a:gd name="connsiteY22" fmla="*/ 1710476 h 2445067"/>
                    <a:gd name="connsiteX23" fmla="*/ 3232777 w 3602172"/>
                    <a:gd name="connsiteY23" fmla="*/ 1383864 h 2445067"/>
                    <a:gd name="connsiteX24" fmla="*/ 3589985 w 3602172"/>
                    <a:gd name="connsiteY24" fmla="*/ 12264 h 2445067"/>
                    <a:gd name="connsiteX25" fmla="*/ 3351870 w 3602172"/>
                    <a:gd name="connsiteY25" fmla="*/ 48 h 2445067"/>
                    <a:gd name="connsiteX26" fmla="*/ 2232597 w 3602172"/>
                    <a:gd name="connsiteY26" fmla="*/ 369451 h 2445067"/>
                    <a:gd name="connsiteX27" fmla="*/ 1858958 w 3602172"/>
                    <a:gd name="connsiteY27" fmla="*/ 1580246 h 2445067"/>
                    <a:gd name="connsiteX28" fmla="*/ 1474245 w 3602172"/>
                    <a:gd name="connsiteY28" fmla="*/ 2093952 h 2445067"/>
                    <a:gd name="connsiteX29" fmla="*/ 1401018 w 3602172"/>
                    <a:gd name="connsiteY29" fmla="*/ 1999084 h 2445067"/>
                    <a:gd name="connsiteX30" fmla="*/ 1376156 w 3602172"/>
                    <a:gd name="connsiteY30" fmla="*/ 1968937 h 2445067"/>
                    <a:gd name="connsiteX31" fmla="*/ 1132326 w 3602172"/>
                    <a:gd name="connsiteY31" fmla="*/ 948095 h 2445067"/>
                    <a:gd name="connsiteX32" fmla="*/ 267885 w 3602172"/>
                    <a:gd name="connsiteY32" fmla="*/ 637770 h 2445067"/>
                    <a:gd name="connsiteX33" fmla="*/ 10695 w 3602172"/>
                    <a:gd name="connsiteY33" fmla="*/ 655201 h 2445067"/>
                    <a:gd name="connsiteX34" fmla="*/ 303606 w 3602172"/>
                    <a:gd name="connsiteY34" fmla="*/ 1776770 h 2445067"/>
                    <a:gd name="connsiteX35" fmla="*/ 1162403 w 3602172"/>
                    <a:gd name="connsiteY35" fmla="*/ 2085451 h 2445067"/>
                    <a:gd name="connsiteX36" fmla="*/ 2333115 w 3602172"/>
                    <a:gd name="connsiteY36" fmla="*/ 470964 h 2445067"/>
                    <a:gd name="connsiteX37" fmla="*/ 3351370 w 3602172"/>
                    <a:gd name="connsiteY37" fmla="*/ 143423 h 2445067"/>
                    <a:gd name="connsiteX38" fmla="*/ 3456389 w 3602172"/>
                    <a:gd name="connsiteY38" fmla="*/ 145780 h 2445067"/>
                    <a:gd name="connsiteX39" fmla="*/ 3131116 w 3602172"/>
                    <a:gd name="connsiteY39" fmla="*/ 1283423 h 2445067"/>
                    <a:gd name="connsiteX40" fmla="*/ 2239026 w 3602172"/>
                    <a:gd name="connsiteY40" fmla="*/ 1568101 h 2445067"/>
                    <a:gd name="connsiteX41" fmla="*/ 2110432 w 3602172"/>
                    <a:gd name="connsiteY41" fmla="*/ 1565672 h 2445067"/>
                    <a:gd name="connsiteX42" fmla="*/ 2757763 w 3602172"/>
                    <a:gd name="connsiteY42" fmla="*/ 977384 h 2445067"/>
                    <a:gd name="connsiteX43" fmla="*/ 2785660 w 3602172"/>
                    <a:gd name="connsiteY43" fmla="*/ 880265 h 2445067"/>
                    <a:gd name="connsiteX44" fmla="*/ 2688536 w 3602172"/>
                    <a:gd name="connsiteY44" fmla="*/ 852369 h 2445067"/>
                    <a:gd name="connsiteX45" fmla="*/ 2005413 w 3602172"/>
                    <a:gd name="connsiteY45" fmla="*/ 1468660 h 2445067"/>
                    <a:gd name="connsiteX46" fmla="*/ 2333115 w 3602172"/>
                    <a:gd name="connsiteY46" fmla="*/ 470892 h 2445067"/>
                    <a:gd name="connsiteX47" fmla="*/ 144077 w 3602172"/>
                    <a:gd name="connsiteY47" fmla="*/ 785289 h 2445067"/>
                    <a:gd name="connsiteX48" fmla="*/ 267385 w 3602172"/>
                    <a:gd name="connsiteY48" fmla="*/ 781146 h 2445067"/>
                    <a:gd name="connsiteX49" fmla="*/ 1024664 w 3602172"/>
                    <a:gd name="connsiteY49" fmla="*/ 1042821 h 2445067"/>
                    <a:gd name="connsiteX50" fmla="*/ 1239846 w 3602172"/>
                    <a:gd name="connsiteY50" fmla="*/ 1848493 h 2445067"/>
                    <a:gd name="connsiteX51" fmla="*/ 695605 w 3602172"/>
                    <a:gd name="connsiteY51" fmla="*/ 1265706 h 2445067"/>
                    <a:gd name="connsiteX52" fmla="*/ 595944 w 3602172"/>
                    <a:gd name="connsiteY52" fmla="*/ 1282351 h 2445067"/>
                    <a:gd name="connsiteX53" fmla="*/ 612590 w 3602172"/>
                    <a:gd name="connsiteY53" fmla="*/ 1382006 h 2445067"/>
                    <a:gd name="connsiteX54" fmla="*/ 1129969 w 3602172"/>
                    <a:gd name="connsiteY54" fmla="*/ 1942362 h 2445067"/>
                    <a:gd name="connsiteX55" fmla="*/ 401766 w 3602172"/>
                    <a:gd name="connsiteY55" fmla="*/ 1673686 h 2445067"/>
                    <a:gd name="connsiteX56" fmla="*/ 144077 w 3602172"/>
                    <a:gd name="connsiteY56" fmla="*/ 785217 h 2445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3602172" h="2445067">
                      <a:moveTo>
                        <a:pt x="1162403" y="2085451"/>
                      </a:moveTo>
                      <a:cubicBezTo>
                        <a:pt x="1206411" y="2085451"/>
                        <a:pt x="1246847" y="2084737"/>
                        <a:pt x="1285211" y="2084237"/>
                      </a:cubicBezTo>
                      <a:lnTo>
                        <a:pt x="1291069" y="2091381"/>
                      </a:lnTo>
                      <a:cubicBezTo>
                        <a:pt x="1368555" y="2170426"/>
                        <a:pt x="1416956" y="2273397"/>
                        <a:pt x="1428380" y="2383489"/>
                      </a:cubicBezTo>
                      <a:cubicBezTo>
                        <a:pt x="1429051" y="2386168"/>
                        <a:pt x="1429916" y="2388789"/>
                        <a:pt x="1430952" y="2391347"/>
                      </a:cubicBezTo>
                      <a:cubicBezTo>
                        <a:pt x="1431923" y="2395247"/>
                        <a:pt x="1433188" y="2399069"/>
                        <a:pt x="1434738" y="2402777"/>
                      </a:cubicBezTo>
                      <a:cubicBezTo>
                        <a:pt x="1436874" y="2407306"/>
                        <a:pt x="1439482" y="2411592"/>
                        <a:pt x="1442525" y="2415564"/>
                      </a:cubicBezTo>
                      <a:cubicBezTo>
                        <a:pt x="1444640" y="2418607"/>
                        <a:pt x="1447033" y="2421458"/>
                        <a:pt x="1449669" y="2424065"/>
                      </a:cubicBezTo>
                      <a:cubicBezTo>
                        <a:pt x="1453420" y="2427658"/>
                        <a:pt x="1457592" y="2430780"/>
                        <a:pt x="1462100" y="2433352"/>
                      </a:cubicBezTo>
                      <a:cubicBezTo>
                        <a:pt x="1464972" y="2435410"/>
                        <a:pt x="1468008" y="2437224"/>
                        <a:pt x="1471173" y="2438781"/>
                      </a:cubicBezTo>
                      <a:cubicBezTo>
                        <a:pt x="1476639" y="2440925"/>
                        <a:pt x="1482354" y="2442389"/>
                        <a:pt x="1488177" y="2443139"/>
                      </a:cubicBezTo>
                      <a:cubicBezTo>
                        <a:pt x="1490713" y="2443918"/>
                        <a:pt x="1493292" y="2444561"/>
                        <a:pt x="1495892" y="2445068"/>
                      </a:cubicBezTo>
                      <a:lnTo>
                        <a:pt x="1499464" y="2445068"/>
                      </a:lnTo>
                      <a:cubicBezTo>
                        <a:pt x="1502686" y="2445068"/>
                        <a:pt x="1505908" y="2444846"/>
                        <a:pt x="1509109" y="2444425"/>
                      </a:cubicBezTo>
                      <a:cubicBezTo>
                        <a:pt x="1511809" y="2443661"/>
                        <a:pt x="1514453" y="2442725"/>
                        <a:pt x="1517039" y="2441639"/>
                      </a:cubicBezTo>
                      <a:cubicBezTo>
                        <a:pt x="1521975" y="2440546"/>
                        <a:pt x="1526769" y="2438888"/>
                        <a:pt x="1531327" y="2436710"/>
                      </a:cubicBezTo>
                      <a:cubicBezTo>
                        <a:pt x="1535064" y="2434652"/>
                        <a:pt x="1538600" y="2432266"/>
                        <a:pt x="1541900" y="2429566"/>
                      </a:cubicBezTo>
                      <a:cubicBezTo>
                        <a:pt x="1549195" y="2424380"/>
                        <a:pt x="1555289" y="2417679"/>
                        <a:pt x="1559761" y="2409921"/>
                      </a:cubicBezTo>
                      <a:cubicBezTo>
                        <a:pt x="1562218" y="2405970"/>
                        <a:pt x="1564276" y="2401777"/>
                        <a:pt x="1565905" y="2397419"/>
                      </a:cubicBezTo>
                      <a:cubicBezTo>
                        <a:pt x="1567384" y="2393226"/>
                        <a:pt x="1568441" y="2388897"/>
                        <a:pt x="1569048" y="2384489"/>
                      </a:cubicBezTo>
                      <a:cubicBezTo>
                        <a:pt x="1569870" y="2381938"/>
                        <a:pt x="1570513" y="2379338"/>
                        <a:pt x="1570977" y="2376702"/>
                      </a:cubicBezTo>
                      <a:cubicBezTo>
                        <a:pt x="1575635" y="2105125"/>
                        <a:pt x="1712138" y="1852787"/>
                        <a:pt x="1936900" y="1700261"/>
                      </a:cubicBezTo>
                      <a:cubicBezTo>
                        <a:pt x="2021630" y="1704332"/>
                        <a:pt x="2125577" y="1710476"/>
                        <a:pt x="2239741" y="1710476"/>
                      </a:cubicBezTo>
                      <a:cubicBezTo>
                        <a:pt x="2558012" y="1710476"/>
                        <a:pt x="2955084" y="1662256"/>
                        <a:pt x="3232777" y="1383864"/>
                      </a:cubicBezTo>
                      <a:cubicBezTo>
                        <a:pt x="3704291" y="898089"/>
                        <a:pt x="3589985" y="12264"/>
                        <a:pt x="3589985" y="12264"/>
                      </a:cubicBezTo>
                      <a:cubicBezTo>
                        <a:pt x="3510920" y="3584"/>
                        <a:pt x="3431413" y="-495"/>
                        <a:pt x="3351870" y="48"/>
                      </a:cubicBezTo>
                      <a:cubicBezTo>
                        <a:pt x="3055602" y="48"/>
                        <a:pt x="2550154" y="51911"/>
                        <a:pt x="2232597" y="369451"/>
                      </a:cubicBezTo>
                      <a:cubicBezTo>
                        <a:pt x="1903966" y="706422"/>
                        <a:pt x="1859886" y="1258205"/>
                        <a:pt x="1858958" y="1580246"/>
                      </a:cubicBezTo>
                      <a:cubicBezTo>
                        <a:pt x="1678225" y="1705047"/>
                        <a:pt x="1543151" y="1885412"/>
                        <a:pt x="1474245" y="2093952"/>
                      </a:cubicBezTo>
                      <a:cubicBezTo>
                        <a:pt x="1451677" y="2060948"/>
                        <a:pt x="1427230" y="2029273"/>
                        <a:pt x="1401018" y="1999084"/>
                      </a:cubicBezTo>
                      <a:cubicBezTo>
                        <a:pt x="1392802" y="1989225"/>
                        <a:pt x="1384443" y="1979152"/>
                        <a:pt x="1376156" y="1968937"/>
                      </a:cubicBezTo>
                      <a:cubicBezTo>
                        <a:pt x="1393731" y="1705118"/>
                        <a:pt x="1420093" y="1275993"/>
                        <a:pt x="1132326" y="948095"/>
                      </a:cubicBezTo>
                      <a:cubicBezTo>
                        <a:pt x="902999" y="686634"/>
                        <a:pt x="521288" y="637770"/>
                        <a:pt x="267885" y="637770"/>
                      </a:cubicBezTo>
                      <a:cubicBezTo>
                        <a:pt x="181841" y="637228"/>
                        <a:pt x="95875" y="643057"/>
                        <a:pt x="10695" y="655201"/>
                      </a:cubicBezTo>
                      <a:cubicBezTo>
                        <a:pt x="10695" y="655201"/>
                        <a:pt x="-86251" y="1406367"/>
                        <a:pt x="303606" y="1776770"/>
                      </a:cubicBezTo>
                      <a:cubicBezTo>
                        <a:pt x="598516" y="2057876"/>
                        <a:pt x="918859" y="2085451"/>
                        <a:pt x="1162403" y="2085451"/>
                      </a:cubicBezTo>
                      <a:close/>
                      <a:moveTo>
                        <a:pt x="2333115" y="470964"/>
                      </a:moveTo>
                      <a:cubicBezTo>
                        <a:pt x="2618095" y="186000"/>
                        <a:pt x="3093395" y="143423"/>
                        <a:pt x="3351370" y="143423"/>
                      </a:cubicBezTo>
                      <a:cubicBezTo>
                        <a:pt x="3390663" y="143423"/>
                        <a:pt x="3426097" y="144423"/>
                        <a:pt x="3456389" y="145780"/>
                      </a:cubicBezTo>
                      <a:cubicBezTo>
                        <a:pt x="3467462" y="386811"/>
                        <a:pt x="3454317" y="950452"/>
                        <a:pt x="3131116" y="1283423"/>
                      </a:cubicBezTo>
                      <a:cubicBezTo>
                        <a:pt x="2937224" y="1477661"/>
                        <a:pt x="2653744" y="1568101"/>
                        <a:pt x="2239026" y="1568101"/>
                      </a:cubicBezTo>
                      <a:cubicBezTo>
                        <a:pt x="2194233" y="1568101"/>
                        <a:pt x="2151368" y="1567101"/>
                        <a:pt x="2110432" y="1565672"/>
                      </a:cubicBezTo>
                      <a:cubicBezTo>
                        <a:pt x="2364906" y="1268778"/>
                        <a:pt x="2572586" y="1079897"/>
                        <a:pt x="2757763" y="977384"/>
                      </a:cubicBezTo>
                      <a:cubicBezTo>
                        <a:pt x="2792283" y="958268"/>
                        <a:pt x="2804778" y="914784"/>
                        <a:pt x="2785660" y="880265"/>
                      </a:cubicBezTo>
                      <a:cubicBezTo>
                        <a:pt x="2766543" y="845739"/>
                        <a:pt x="2723064" y="833252"/>
                        <a:pt x="2688536" y="852369"/>
                      </a:cubicBezTo>
                      <a:cubicBezTo>
                        <a:pt x="2489214" y="962740"/>
                        <a:pt x="2270032" y="1160621"/>
                        <a:pt x="2005413" y="1468660"/>
                      </a:cubicBezTo>
                      <a:cubicBezTo>
                        <a:pt x="2022630" y="1013389"/>
                        <a:pt x="2132007" y="677061"/>
                        <a:pt x="2333115" y="470892"/>
                      </a:cubicBezTo>
                      <a:close/>
                      <a:moveTo>
                        <a:pt x="144077" y="785289"/>
                      </a:moveTo>
                      <a:cubicBezTo>
                        <a:pt x="179083" y="782860"/>
                        <a:pt x="220948" y="781146"/>
                        <a:pt x="267385" y="781146"/>
                      </a:cubicBezTo>
                      <a:cubicBezTo>
                        <a:pt x="464349" y="781146"/>
                        <a:pt x="824628" y="815078"/>
                        <a:pt x="1024664" y="1042821"/>
                      </a:cubicBezTo>
                      <a:cubicBezTo>
                        <a:pt x="1238989" y="1287280"/>
                        <a:pt x="1251419" y="1603248"/>
                        <a:pt x="1239846" y="1848493"/>
                      </a:cubicBezTo>
                      <a:cubicBezTo>
                        <a:pt x="1099242" y="1619786"/>
                        <a:pt x="914173" y="1421611"/>
                        <a:pt x="695605" y="1265706"/>
                      </a:cubicBezTo>
                      <a:cubicBezTo>
                        <a:pt x="663485" y="1242782"/>
                        <a:pt x="618869" y="1250233"/>
                        <a:pt x="595944" y="1282351"/>
                      </a:cubicBezTo>
                      <a:cubicBezTo>
                        <a:pt x="573018" y="1314469"/>
                        <a:pt x="580470" y="1359082"/>
                        <a:pt x="612590" y="1382006"/>
                      </a:cubicBezTo>
                      <a:cubicBezTo>
                        <a:pt x="821413" y="1531611"/>
                        <a:pt x="997473" y="1722292"/>
                        <a:pt x="1129969" y="1942362"/>
                      </a:cubicBezTo>
                      <a:cubicBezTo>
                        <a:pt x="891355" y="1939362"/>
                        <a:pt x="639666" y="1899500"/>
                        <a:pt x="401766" y="1673686"/>
                      </a:cubicBezTo>
                      <a:cubicBezTo>
                        <a:pt x="151364" y="1435870"/>
                        <a:pt x="136075" y="991958"/>
                        <a:pt x="144077" y="7852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AB888C-AA0A-B442-7F7E-D389D5F22D5C}"/>
                  </a:ext>
                </a:extLst>
              </p:cNvPr>
              <p:cNvSpPr txBox="1"/>
              <p:nvPr/>
            </p:nvSpPr>
            <p:spPr>
              <a:xfrm>
                <a:off x="1519667" y="5661999"/>
                <a:ext cx="914400" cy="25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b="1" dirty="0"/>
                  <a:t>Trust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350BD5-33CE-E3EB-FD97-9062B5A845EE}"/>
                </a:ext>
              </a:extLst>
            </p:cNvPr>
            <p:cNvGrpSpPr/>
            <p:nvPr/>
          </p:nvGrpSpPr>
          <p:grpSpPr>
            <a:xfrm>
              <a:off x="4407536" y="3077638"/>
              <a:ext cx="1509804" cy="1561695"/>
              <a:chOff x="5636896" y="4367958"/>
              <a:chExt cx="1509804" cy="156169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22A6E42-C357-D6B2-48E5-D09B264B9925}"/>
                  </a:ext>
                </a:extLst>
              </p:cNvPr>
              <p:cNvGrpSpPr/>
              <p:nvPr/>
            </p:nvGrpSpPr>
            <p:grpSpPr>
              <a:xfrm>
                <a:off x="5636896" y="4367958"/>
                <a:ext cx="1509804" cy="1189200"/>
                <a:chOff x="5223748" y="5110793"/>
                <a:chExt cx="1509804" cy="1189200"/>
              </a:xfrm>
            </p:grpSpPr>
            <p:pic>
              <p:nvPicPr>
                <p:cNvPr id="15" name="Picture 2" descr="370+ Puppet Strings Icon Illustrations, Royalty-Free Vector Graphics &amp; Clip  Art - iStock">
                  <a:extLst>
                    <a:ext uri="{FF2B5EF4-FFF2-40B4-BE49-F238E27FC236}">
                      <a16:creationId xmlns:a16="http://schemas.microsoft.com/office/drawing/2014/main" id="{19497EF5-A39B-7A56-8E2B-B32D3B0C35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3748" y="5110793"/>
                  <a:ext cx="1189200" cy="1189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6">
                  <a:extLst>
                    <a:ext uri="{FF2B5EF4-FFF2-40B4-BE49-F238E27FC236}">
                      <a16:creationId xmlns:a16="http://schemas.microsoft.com/office/drawing/2014/main" id="{5953986C-6012-9130-A76D-4CA958A9AA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891341" y="5110793"/>
                  <a:ext cx="842211" cy="8422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BE246C-8CA6-819A-600A-AD894856DA52}"/>
                  </a:ext>
                </a:extLst>
              </p:cNvPr>
              <p:cNvSpPr txBox="1"/>
              <p:nvPr/>
            </p:nvSpPr>
            <p:spPr>
              <a:xfrm>
                <a:off x="5774296" y="5677648"/>
                <a:ext cx="914400" cy="25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b="1" dirty="0"/>
                  <a:t>Autonomy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78940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Microsoft Office PowerPoint</Application>
  <PresentationFormat>Breedbeeld</PresentationFormat>
  <Paragraphs>216</Paragraphs>
  <Slides>17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7" baseType="lpstr">
      <vt:lpstr>ADLaM Display</vt:lpstr>
      <vt:lpstr>Aptos</vt:lpstr>
      <vt:lpstr>Arial</vt:lpstr>
      <vt:lpstr>Calibri</vt:lpstr>
      <vt:lpstr>Calibri Light</vt:lpstr>
      <vt:lpstr>Caveat</vt:lpstr>
      <vt:lpstr>FS Me Pro</vt:lpstr>
      <vt:lpstr>Helvetica Neue</vt:lpstr>
      <vt:lpstr>Montserrat</vt:lpstr>
      <vt:lpstr>Kantoorthema</vt:lpstr>
      <vt:lpstr>Op weg naar een integraal skills paspoort</vt:lpstr>
      <vt:lpstr>Wat doet de Skillsambassade?</vt:lpstr>
      <vt:lpstr>Heel concreet betekent dit dat in 2030</vt:lpstr>
      <vt:lpstr>4 Projectgroepen</vt:lpstr>
      <vt:lpstr>Van matchen op functie naar matchen op skills</vt:lpstr>
      <vt:lpstr>Wat is het integraal skills paspoort? </vt:lpstr>
      <vt:lpstr>Een infrastructuur voor vertrouwen en autonomie</vt:lpstr>
      <vt:lpstr>Self Sovereign Identity?</vt:lpstr>
      <vt:lpstr>eIDAS 2: Interoperabiliteit in Europa</vt:lpstr>
      <vt:lpstr>Wat betekent dit?</vt:lpstr>
      <vt:lpstr>Wat maakt dit mogelijk?</vt:lpstr>
      <vt:lpstr>Dit werkt ook andersom</vt:lpstr>
      <vt:lpstr>PowerPoint-presentatie</vt:lpstr>
      <vt:lpstr>Roadmap voor de EU en Nederland </vt:lpstr>
      <vt:lpstr>Wat hebben we nodig voor Skills?</vt:lpstr>
      <vt:lpstr>Stedenbouwkundigplan</vt:lpstr>
      <vt:lpstr>Continue Innovatie roadmap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Culture Change</dc:title>
  <dc:creator>Michiel van der Vlist</dc:creator>
  <cp:lastModifiedBy>gaba</cp:lastModifiedBy>
  <cp:revision>19</cp:revision>
  <dcterms:created xsi:type="dcterms:W3CDTF">2024-01-19T08:20:17Z</dcterms:created>
  <dcterms:modified xsi:type="dcterms:W3CDTF">2024-05-27T12:29:48Z</dcterms:modified>
</cp:coreProperties>
</file>